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55" Target="slides/slide32.xml" Type="http://schemas.openxmlformats.org/officeDocument/2006/relationships/slide"/><Relationship Id="rId56" Target="slides/slide33.xml" Type="http://schemas.openxmlformats.org/officeDocument/2006/relationships/slide"/><Relationship Id="rId57" Target="slides/slide34.xml" Type="http://schemas.openxmlformats.org/officeDocument/2006/relationships/slide"/><Relationship Id="rId58" Target="slides/slide35.xml" Type="http://schemas.openxmlformats.org/officeDocument/2006/relationships/slide"/><Relationship Id="rId59" Target="slides/slide36.xml" Type="http://schemas.openxmlformats.org/officeDocument/2006/relationships/slide"/><Relationship Id="rId6" Target="fonts/font6.fntdata" Type="http://schemas.openxmlformats.org/officeDocument/2006/relationships/font"/><Relationship Id="rId60" Target="slides/slide37.xml" Type="http://schemas.openxmlformats.org/officeDocument/2006/relationships/slide"/><Relationship Id="rId61" Target="slides/slide38.xml" Type="http://schemas.openxmlformats.org/officeDocument/2006/relationships/slide"/><Relationship Id="rId62" Target="slides/slide39.xml" Type="http://schemas.openxmlformats.org/officeDocument/2006/relationships/slide"/><Relationship Id="rId63" Target="slides/slide4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https://www.figma.com/proto/kYvHrnqoLD0qnNdP5VA7Fs/Grapevine-(Copy)?page-id=0%253A1&amp;type=design&amp;node-id=1467-14731&amp;viewport=9005%252C-1246%252C0.47&amp;t=2o2ooYolxQu9YgEk-9&amp;scaling=scale-down&amp;starting-point-node-id=1467%253A14731&amp;show-proto-sidebar=1" TargetMode="External" Type="http://schemas.openxmlformats.org/officeDocument/2006/relationships/hyperlink"/></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https://www.figma.com/proto/kYvHrnqoLD0qnNdP5VA7Fs/Grapevine-(Copy)?page-id=0%253A1&amp;type=design&amp;node-id=1467-14713&amp;viewport=5518%252C-516%252C0.27&amp;t=JXrbm0ilRrEvMF8n-9&amp;scaling=scale-down&amp;starting-point-node-id=1467%253A14713&amp;show-proto-sidebar=1" TargetMode="External" Type="http://schemas.openxmlformats.org/officeDocument/2006/relationships/hyperlink"/></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https://www.figma.com/proto/kYvHrnqoLD0qnNdP5VA7Fs/Grapevine-(Copy)?page-id=0%253A1&amp;type=design&amp;node-id=1467-14713&amp;viewport=5518%252C-516%252C0.27&amp;t=JXrbm0ilRrEvMF8n-9&amp;scaling=scale-down&amp;starting-point-node-id=1467%253A14713&amp;show-proto-sidebar=1" TargetMode="External" Type="http://schemas.openxmlformats.org/officeDocument/2006/relationships/hyperlink"/></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https://www.figma.com/community/file/1248375255495415511/apple-design-resources-ios-17-and-ipados-17" TargetMode="External" Type="http://schemas.openxmlformats.org/officeDocument/2006/relationships/hyperlink"/></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a:off x="1028706" y="9234488"/>
            <a:ext cx="8419400" cy="23812"/>
          </a:xfrm>
          <a:prstGeom prst="line">
            <a:avLst/>
          </a:prstGeom>
          <a:ln cap="flat" w="9525">
            <a:solidFill>
              <a:srgbClr val="1C1C1D"/>
            </a:solidFill>
            <a:prstDash val="solid"/>
            <a:headEnd type="none" len="sm" w="sm"/>
            <a:tailEnd type="none" len="sm" w="sm"/>
          </a:ln>
        </p:spPr>
      </p:sp>
      <p:sp>
        <p:nvSpPr>
          <p:cNvPr name="Freeform 3" id="3"/>
          <p:cNvSpPr/>
          <p:nvPr/>
        </p:nvSpPr>
        <p:spPr>
          <a:xfrm flipH="false" flipV="false" rot="0">
            <a:off x="7112369" y="0"/>
            <a:ext cx="12251395" cy="10287000"/>
          </a:xfrm>
          <a:custGeom>
            <a:avLst/>
            <a:gdLst/>
            <a:ahLst/>
            <a:cxnLst/>
            <a:rect r="r" b="b" t="t" l="l"/>
            <a:pathLst>
              <a:path h="10287000" w="12251395">
                <a:moveTo>
                  <a:pt x="0" y="0"/>
                </a:moveTo>
                <a:lnTo>
                  <a:pt x="12251396" y="0"/>
                </a:lnTo>
                <a:lnTo>
                  <a:pt x="12251396" y="10287000"/>
                </a:lnTo>
                <a:lnTo>
                  <a:pt x="0" y="10287000"/>
                </a:lnTo>
                <a:lnTo>
                  <a:pt x="0" y="0"/>
                </a:lnTo>
                <a:close/>
              </a:path>
            </a:pathLst>
          </a:custGeom>
          <a:blipFill>
            <a:blip r:embed="rId2"/>
            <a:stretch>
              <a:fillRect l="-1201" t="0" r="0" b="0"/>
            </a:stretch>
          </a:blipFill>
        </p:spPr>
      </p:sp>
      <p:sp>
        <p:nvSpPr>
          <p:cNvPr name="TextBox 4" id="4"/>
          <p:cNvSpPr txBox="true"/>
          <p:nvPr/>
        </p:nvSpPr>
        <p:spPr>
          <a:xfrm rot="0">
            <a:off x="1028700" y="4932045"/>
            <a:ext cx="8419406" cy="3904235"/>
          </a:xfrm>
          <a:prstGeom prst="rect">
            <a:avLst/>
          </a:prstGeom>
        </p:spPr>
        <p:txBody>
          <a:bodyPr anchor="t" rtlCol="false" tIns="0" lIns="0" bIns="0" rIns="0">
            <a:spAutoFit/>
          </a:bodyPr>
          <a:lstStyle/>
          <a:p>
            <a:pPr>
              <a:lnSpc>
                <a:spcPts val="10088"/>
              </a:lnSpc>
            </a:pPr>
            <a:r>
              <a:rPr lang="en-US" sz="10400" spc="-312">
                <a:solidFill>
                  <a:srgbClr val="1C1C1D"/>
                </a:solidFill>
                <a:latin typeface="Be Vietnam"/>
              </a:rPr>
              <a:t>A6: </a:t>
            </a:r>
          </a:p>
          <a:p>
            <a:pPr>
              <a:lnSpc>
                <a:spcPts val="10088"/>
              </a:lnSpc>
            </a:pPr>
            <a:r>
              <a:rPr lang="en-US" sz="10400" spc="-312">
                <a:solidFill>
                  <a:srgbClr val="744EAA"/>
                </a:solidFill>
                <a:latin typeface="Be Vietnam"/>
              </a:rPr>
              <a:t>INTERACTIVE PROTOTYPE</a:t>
            </a:r>
          </a:p>
        </p:txBody>
      </p:sp>
      <p:sp>
        <p:nvSpPr>
          <p:cNvPr name="TextBox 5" id="5"/>
          <p:cNvSpPr txBox="true"/>
          <p:nvPr/>
        </p:nvSpPr>
        <p:spPr>
          <a:xfrm rot="0">
            <a:off x="1947474" y="1574166"/>
            <a:ext cx="2453677" cy="641350"/>
          </a:xfrm>
          <a:prstGeom prst="rect">
            <a:avLst/>
          </a:prstGeom>
        </p:spPr>
        <p:txBody>
          <a:bodyPr anchor="t" rtlCol="false" tIns="0" lIns="0" bIns="0" rIns="0">
            <a:spAutoFit/>
          </a:bodyPr>
          <a:lstStyle/>
          <a:p>
            <a:pPr>
              <a:lnSpc>
                <a:spcPts val="2599"/>
              </a:lnSpc>
              <a:spcBef>
                <a:spcPct val="0"/>
              </a:spcBef>
            </a:pPr>
            <a:r>
              <a:rPr lang="en-US" sz="1999">
                <a:solidFill>
                  <a:srgbClr val="1C1C1D"/>
                </a:solidFill>
                <a:latin typeface="Be Vietnam"/>
              </a:rPr>
              <a:t>Studio: Unintentional Good</a:t>
            </a:r>
          </a:p>
        </p:txBody>
      </p:sp>
      <p:sp>
        <p:nvSpPr>
          <p:cNvPr name="Freeform 6" id="6"/>
          <p:cNvSpPr/>
          <p:nvPr/>
        </p:nvSpPr>
        <p:spPr>
          <a:xfrm flipH="false" flipV="false" rot="0">
            <a:off x="1028692" y="1515672"/>
            <a:ext cx="756010" cy="777388"/>
          </a:xfrm>
          <a:custGeom>
            <a:avLst/>
            <a:gdLst/>
            <a:ahLst/>
            <a:cxnLst/>
            <a:rect r="r" b="b" t="t" l="l"/>
            <a:pathLst>
              <a:path h="777388" w="756010">
                <a:moveTo>
                  <a:pt x="0" y="0"/>
                </a:moveTo>
                <a:lnTo>
                  <a:pt x="756010" y="0"/>
                </a:lnTo>
                <a:lnTo>
                  <a:pt x="756010" y="777387"/>
                </a:lnTo>
                <a:lnTo>
                  <a:pt x="0" y="777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3064258"/>
            <a:ext cx="4232485" cy="6824273"/>
            <a:chOff x="0" y="0"/>
            <a:chExt cx="955396" cy="1540439"/>
          </a:xfrm>
        </p:grpSpPr>
        <p:sp>
          <p:nvSpPr>
            <p:cNvPr name="Freeform 6" id="6"/>
            <p:cNvSpPr/>
            <p:nvPr/>
          </p:nvSpPr>
          <p:spPr>
            <a:xfrm flipH="false" flipV="false" rot="0">
              <a:off x="0" y="0"/>
              <a:ext cx="955396" cy="1540439"/>
            </a:xfrm>
            <a:custGeom>
              <a:avLst/>
              <a:gdLst/>
              <a:ahLst/>
              <a:cxnLst/>
              <a:rect r="r" b="b" t="t" l="l"/>
              <a:pathLst>
                <a:path h="1540439" w="955396">
                  <a:moveTo>
                    <a:pt x="100604" y="0"/>
                  </a:moveTo>
                  <a:lnTo>
                    <a:pt x="854792" y="0"/>
                  </a:lnTo>
                  <a:cubicBezTo>
                    <a:pt x="910354" y="0"/>
                    <a:pt x="955396" y="45042"/>
                    <a:pt x="955396" y="100604"/>
                  </a:cubicBezTo>
                  <a:lnTo>
                    <a:pt x="955396" y="1439835"/>
                  </a:lnTo>
                  <a:cubicBezTo>
                    <a:pt x="955396" y="1466517"/>
                    <a:pt x="944797" y="1492106"/>
                    <a:pt x="925930" y="1510973"/>
                  </a:cubicBezTo>
                  <a:cubicBezTo>
                    <a:pt x="907063" y="1529840"/>
                    <a:pt x="881474" y="1540439"/>
                    <a:pt x="854792" y="1540439"/>
                  </a:cubicBezTo>
                  <a:lnTo>
                    <a:pt x="100604" y="1540439"/>
                  </a:lnTo>
                  <a:cubicBezTo>
                    <a:pt x="73922" y="1540439"/>
                    <a:pt x="48333" y="1529840"/>
                    <a:pt x="29466" y="1510973"/>
                  </a:cubicBezTo>
                  <a:cubicBezTo>
                    <a:pt x="10599" y="1492106"/>
                    <a:pt x="0" y="1466517"/>
                    <a:pt x="0" y="1439835"/>
                  </a:cubicBezTo>
                  <a:lnTo>
                    <a:pt x="0" y="100604"/>
                  </a:lnTo>
                  <a:cubicBezTo>
                    <a:pt x="0" y="73922"/>
                    <a:pt x="10599" y="48333"/>
                    <a:pt x="29466" y="29466"/>
                  </a:cubicBezTo>
                  <a:cubicBezTo>
                    <a:pt x="48333" y="10599"/>
                    <a:pt x="73922" y="0"/>
                    <a:pt x="100604" y="0"/>
                  </a:cubicBezTo>
                  <a:close/>
                </a:path>
              </a:pathLst>
            </a:custGeom>
            <a:solidFill>
              <a:srgbClr val="DBDBDB"/>
            </a:solidFill>
          </p:spPr>
        </p:sp>
        <p:sp>
          <p:nvSpPr>
            <p:cNvPr name="TextBox 7" id="7"/>
            <p:cNvSpPr txBox="true"/>
            <p:nvPr/>
          </p:nvSpPr>
          <p:spPr>
            <a:xfrm>
              <a:off x="0" y="-47625"/>
              <a:ext cx="955396" cy="1588064"/>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2599198" y="3474769"/>
            <a:ext cx="1123191" cy="1123191"/>
          </a:xfrm>
          <a:custGeom>
            <a:avLst/>
            <a:gdLst/>
            <a:ahLst/>
            <a:cxnLst/>
            <a:rect r="r" b="b" t="t" l="l"/>
            <a:pathLst>
              <a:path h="1123191" w="1123191">
                <a:moveTo>
                  <a:pt x="0" y="0"/>
                </a:moveTo>
                <a:lnTo>
                  <a:pt x="1123191" y="0"/>
                </a:lnTo>
                <a:lnTo>
                  <a:pt x="1123191" y="1123191"/>
                </a:lnTo>
                <a:lnTo>
                  <a:pt x="0" y="1123191"/>
                </a:lnTo>
                <a:lnTo>
                  <a:pt x="0" y="0"/>
                </a:lnTo>
                <a:close/>
              </a:path>
            </a:pathLst>
          </a:custGeom>
          <a:blipFill>
            <a:blip r:embed="rId2"/>
            <a:stretch>
              <a:fillRect l="0" t="0" r="0" b="0"/>
            </a:stretch>
          </a:blipFill>
        </p:spPr>
      </p:sp>
      <p:sp>
        <p:nvSpPr>
          <p:cNvPr name="TextBox 9" id="9"/>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Encoded </a:t>
            </a:r>
            <a:r>
              <a:rPr lang="en-US" sz="7500" spc="-225">
                <a:solidFill>
                  <a:srgbClr val="AA8DD8"/>
                </a:solidFill>
                <a:latin typeface="Be Vietnam"/>
              </a:rPr>
              <a:t>Values</a:t>
            </a:r>
          </a:p>
        </p:txBody>
      </p:sp>
      <p:sp>
        <p:nvSpPr>
          <p:cNvPr name="TextBox 10" id="10"/>
          <p:cNvSpPr txBox="true"/>
          <p:nvPr/>
        </p:nvSpPr>
        <p:spPr>
          <a:xfrm rot="0">
            <a:off x="2089846" y="4685991"/>
            <a:ext cx="2141894"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Community</a:t>
            </a:r>
          </a:p>
        </p:txBody>
      </p:sp>
      <p:sp>
        <p:nvSpPr>
          <p:cNvPr name="TextBox 11" id="11"/>
          <p:cNvSpPr txBox="true"/>
          <p:nvPr/>
        </p:nvSpPr>
        <p:spPr>
          <a:xfrm rot="0">
            <a:off x="1487657" y="5372674"/>
            <a:ext cx="3314572" cy="3989705"/>
          </a:xfrm>
          <a:prstGeom prst="rect">
            <a:avLst/>
          </a:prstGeom>
        </p:spPr>
        <p:txBody>
          <a:bodyPr anchor="t" rtlCol="false" tIns="0" lIns="0" bIns="0" rIns="0">
            <a:spAutoFit/>
          </a:bodyPr>
          <a:lstStyle/>
          <a:p>
            <a:pPr>
              <a:lnSpc>
                <a:spcPts val="3220"/>
              </a:lnSpc>
            </a:pPr>
            <a:r>
              <a:rPr lang="en-US" sz="2300">
                <a:solidFill>
                  <a:srgbClr val="1C1C1D"/>
                </a:solidFill>
                <a:latin typeface="Canva Sans"/>
              </a:rPr>
              <a:t>Our app strives to build a stronger community by </a:t>
            </a:r>
            <a:r>
              <a:rPr lang="en-US" sz="2300">
                <a:solidFill>
                  <a:srgbClr val="1C1C1D"/>
                </a:solidFill>
                <a:latin typeface="Canva Sans Bold"/>
              </a:rPr>
              <a:t>bringing together adjacent networks</a:t>
            </a:r>
            <a:r>
              <a:rPr lang="en-US" sz="2300">
                <a:solidFill>
                  <a:srgbClr val="1C1C1D"/>
                </a:solidFill>
                <a:latin typeface="Canva Sans"/>
              </a:rPr>
              <a:t> (friends of friends) while also </a:t>
            </a:r>
            <a:r>
              <a:rPr lang="en-US" sz="2300">
                <a:solidFill>
                  <a:srgbClr val="1C1C1D"/>
                </a:solidFill>
                <a:latin typeface="Canva Sans Bold"/>
              </a:rPr>
              <a:t>promoting smaller businesses</a:t>
            </a:r>
            <a:r>
              <a:rPr lang="en-US" sz="2300">
                <a:solidFill>
                  <a:srgbClr val="1C1C1D"/>
                </a:solidFill>
                <a:latin typeface="Canva Sans"/>
              </a:rPr>
              <a:t> who may not gain recognition on larger databases.</a:t>
            </a:r>
          </a:p>
        </p:txBody>
      </p:sp>
      <p:sp>
        <p:nvSpPr>
          <p:cNvPr name="TextBox 12" id="12"/>
          <p:cNvSpPr txBox="true"/>
          <p:nvPr/>
        </p:nvSpPr>
        <p:spPr>
          <a:xfrm rot="0">
            <a:off x="5766610" y="3641120"/>
            <a:ext cx="11492690" cy="4311650"/>
          </a:xfrm>
          <a:prstGeom prst="rect">
            <a:avLst/>
          </a:prstGeom>
        </p:spPr>
        <p:txBody>
          <a:bodyPr anchor="t" rtlCol="false" tIns="0" lIns="0" bIns="0" rIns="0">
            <a:spAutoFit/>
          </a:bodyPr>
          <a:lstStyle/>
          <a:p>
            <a:pPr>
              <a:lnSpc>
                <a:spcPts val="4900"/>
              </a:lnSpc>
            </a:pPr>
            <a:r>
              <a:rPr lang="en-US" sz="3500">
                <a:solidFill>
                  <a:srgbClr val="000000"/>
                </a:solidFill>
                <a:latin typeface="Canva Sans Bold"/>
              </a:rPr>
              <a:t>Features:</a:t>
            </a:r>
          </a:p>
          <a:p>
            <a:pPr marL="755651" indent="-377825" lvl="1">
              <a:lnSpc>
                <a:spcPts val="4900"/>
              </a:lnSpc>
              <a:buFont typeface="Arial"/>
              <a:buChar char="•"/>
            </a:pPr>
            <a:r>
              <a:rPr lang="en-US" sz="3500">
                <a:solidFill>
                  <a:srgbClr val="000000"/>
                </a:solidFill>
                <a:latin typeface="Canva Sans"/>
              </a:rPr>
              <a:t>Seeing recommendations from up to three degrees of separation away</a:t>
            </a:r>
          </a:p>
          <a:p>
            <a:pPr marL="755651" indent="-377825" lvl="1">
              <a:lnSpc>
                <a:spcPts val="4900"/>
              </a:lnSpc>
              <a:buFont typeface="Arial"/>
              <a:buChar char="•"/>
            </a:pPr>
            <a:r>
              <a:rPr lang="en-US" sz="3500">
                <a:solidFill>
                  <a:srgbClr val="000000"/>
                </a:solidFill>
                <a:latin typeface="Canva Sans"/>
              </a:rPr>
              <a:t>Expressing your gratitude for a recommendation by “endorsing” it</a:t>
            </a:r>
          </a:p>
          <a:p>
            <a:pPr marL="755651" indent="-377825" lvl="1">
              <a:lnSpc>
                <a:spcPts val="4900"/>
              </a:lnSpc>
              <a:buFont typeface="Arial"/>
              <a:buChar char="•"/>
            </a:pPr>
            <a:r>
              <a:rPr lang="en-US" sz="3500">
                <a:solidFill>
                  <a:srgbClr val="000000"/>
                </a:solidFill>
                <a:latin typeface="Canva Sans"/>
              </a:rPr>
              <a:t>Recommendations for a singular business mean a lot more when there are less reviews in general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Encoded </a:t>
            </a:r>
            <a:r>
              <a:rPr lang="en-US" sz="7500" spc="-225">
                <a:solidFill>
                  <a:srgbClr val="AA8DD8"/>
                </a:solidFill>
                <a:latin typeface="Be Vietnam"/>
              </a:rPr>
              <a:t>Values</a:t>
            </a:r>
          </a:p>
        </p:txBody>
      </p:sp>
      <p:sp>
        <p:nvSpPr>
          <p:cNvPr name="TextBox 6" id="6"/>
          <p:cNvSpPr txBox="true"/>
          <p:nvPr/>
        </p:nvSpPr>
        <p:spPr>
          <a:xfrm rot="0">
            <a:off x="5722036" y="3946136"/>
            <a:ext cx="11537264" cy="3692525"/>
          </a:xfrm>
          <a:prstGeom prst="rect">
            <a:avLst/>
          </a:prstGeom>
        </p:spPr>
        <p:txBody>
          <a:bodyPr anchor="t" rtlCol="false" tIns="0" lIns="0" bIns="0" rIns="0">
            <a:spAutoFit/>
          </a:bodyPr>
          <a:lstStyle/>
          <a:p>
            <a:pPr>
              <a:lnSpc>
                <a:spcPts val="4900"/>
              </a:lnSpc>
            </a:pPr>
            <a:r>
              <a:rPr lang="en-US" sz="3500">
                <a:solidFill>
                  <a:srgbClr val="000000"/>
                </a:solidFill>
                <a:latin typeface="Canva Sans Bold"/>
              </a:rPr>
              <a:t>Features:</a:t>
            </a:r>
          </a:p>
          <a:p>
            <a:pPr marL="755651" indent="-377825" lvl="1">
              <a:lnSpc>
                <a:spcPts val="4900"/>
              </a:lnSpc>
              <a:buFont typeface="Arial"/>
              <a:buChar char="•"/>
            </a:pPr>
            <a:r>
              <a:rPr lang="en-US" sz="3500">
                <a:solidFill>
                  <a:srgbClr val="000000"/>
                </a:solidFill>
                <a:latin typeface="Canva Sans"/>
              </a:rPr>
              <a:t>Only seeing recommendations from people you know, or know through someone else</a:t>
            </a:r>
          </a:p>
          <a:p>
            <a:pPr marL="755651" indent="-377825" lvl="1">
              <a:lnSpc>
                <a:spcPts val="4900"/>
              </a:lnSpc>
              <a:buFont typeface="Arial"/>
              <a:buChar char="•"/>
            </a:pPr>
            <a:r>
              <a:rPr lang="en-US" sz="3500">
                <a:solidFill>
                  <a:srgbClr val="000000"/>
                </a:solidFill>
                <a:latin typeface="Canva Sans"/>
              </a:rPr>
              <a:t>Being able to click on who has recommended a business in order to further analyze if their priorities/values align with yours</a:t>
            </a:r>
          </a:p>
        </p:txBody>
      </p:sp>
      <p:grpSp>
        <p:nvGrpSpPr>
          <p:cNvPr name="Group 7" id="7"/>
          <p:cNvGrpSpPr/>
          <p:nvPr/>
        </p:nvGrpSpPr>
        <p:grpSpPr>
          <a:xfrm rot="0">
            <a:off x="1028700" y="3026862"/>
            <a:ext cx="4232485" cy="6804248"/>
            <a:chOff x="0" y="0"/>
            <a:chExt cx="955396" cy="1535919"/>
          </a:xfrm>
        </p:grpSpPr>
        <p:sp>
          <p:nvSpPr>
            <p:cNvPr name="Freeform 8" id="8"/>
            <p:cNvSpPr/>
            <p:nvPr/>
          </p:nvSpPr>
          <p:spPr>
            <a:xfrm flipH="false" flipV="false" rot="0">
              <a:off x="0" y="0"/>
              <a:ext cx="955396" cy="1535919"/>
            </a:xfrm>
            <a:custGeom>
              <a:avLst/>
              <a:gdLst/>
              <a:ahLst/>
              <a:cxnLst/>
              <a:rect r="r" b="b" t="t" l="l"/>
              <a:pathLst>
                <a:path h="1535919" w="955396">
                  <a:moveTo>
                    <a:pt x="100604" y="0"/>
                  </a:moveTo>
                  <a:lnTo>
                    <a:pt x="854792" y="0"/>
                  </a:lnTo>
                  <a:cubicBezTo>
                    <a:pt x="910354" y="0"/>
                    <a:pt x="955396" y="45042"/>
                    <a:pt x="955396" y="100604"/>
                  </a:cubicBezTo>
                  <a:lnTo>
                    <a:pt x="955396" y="1435315"/>
                  </a:lnTo>
                  <a:cubicBezTo>
                    <a:pt x="955396" y="1461997"/>
                    <a:pt x="944797" y="1487586"/>
                    <a:pt x="925930" y="1506453"/>
                  </a:cubicBezTo>
                  <a:cubicBezTo>
                    <a:pt x="907063" y="1525319"/>
                    <a:pt x="881474" y="1535919"/>
                    <a:pt x="854792" y="1535919"/>
                  </a:cubicBezTo>
                  <a:lnTo>
                    <a:pt x="100604" y="1535919"/>
                  </a:lnTo>
                  <a:cubicBezTo>
                    <a:pt x="73922" y="1535919"/>
                    <a:pt x="48333" y="1525319"/>
                    <a:pt x="29466" y="1506453"/>
                  </a:cubicBezTo>
                  <a:cubicBezTo>
                    <a:pt x="10599" y="1487586"/>
                    <a:pt x="0" y="1461997"/>
                    <a:pt x="0" y="1435315"/>
                  </a:cubicBezTo>
                  <a:lnTo>
                    <a:pt x="0" y="100604"/>
                  </a:lnTo>
                  <a:cubicBezTo>
                    <a:pt x="0" y="73922"/>
                    <a:pt x="10599" y="48333"/>
                    <a:pt x="29466" y="29466"/>
                  </a:cubicBezTo>
                  <a:cubicBezTo>
                    <a:pt x="48333" y="10599"/>
                    <a:pt x="73922" y="0"/>
                    <a:pt x="100604" y="0"/>
                  </a:cubicBezTo>
                  <a:close/>
                </a:path>
              </a:pathLst>
            </a:custGeom>
            <a:solidFill>
              <a:srgbClr val="DBDBDB"/>
            </a:solidFill>
          </p:spPr>
        </p:sp>
        <p:sp>
          <p:nvSpPr>
            <p:cNvPr name="TextBox 9" id="9"/>
            <p:cNvSpPr txBox="true"/>
            <p:nvPr/>
          </p:nvSpPr>
          <p:spPr>
            <a:xfrm>
              <a:off x="0" y="-47625"/>
              <a:ext cx="955396" cy="158354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2535788" y="3342254"/>
            <a:ext cx="1218309" cy="1218309"/>
          </a:xfrm>
          <a:custGeom>
            <a:avLst/>
            <a:gdLst/>
            <a:ahLst/>
            <a:cxnLst/>
            <a:rect r="r" b="b" t="t" l="l"/>
            <a:pathLst>
              <a:path h="1218309" w="1218309">
                <a:moveTo>
                  <a:pt x="0" y="0"/>
                </a:moveTo>
                <a:lnTo>
                  <a:pt x="1218309" y="0"/>
                </a:lnTo>
                <a:lnTo>
                  <a:pt x="1218309" y="1218310"/>
                </a:lnTo>
                <a:lnTo>
                  <a:pt x="0" y="1218310"/>
                </a:lnTo>
                <a:lnTo>
                  <a:pt x="0" y="0"/>
                </a:lnTo>
                <a:close/>
              </a:path>
            </a:pathLst>
          </a:custGeom>
          <a:blipFill>
            <a:blip r:embed="rId2"/>
            <a:stretch>
              <a:fillRect l="0" t="0" r="0" b="0"/>
            </a:stretch>
          </a:blipFill>
        </p:spPr>
      </p:sp>
      <p:sp>
        <p:nvSpPr>
          <p:cNvPr name="TextBox 11" id="11"/>
          <p:cNvSpPr txBox="true"/>
          <p:nvPr/>
        </p:nvSpPr>
        <p:spPr>
          <a:xfrm rot="0">
            <a:off x="1725494" y="4648594"/>
            <a:ext cx="2838897"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Personalization</a:t>
            </a:r>
          </a:p>
        </p:txBody>
      </p:sp>
      <p:sp>
        <p:nvSpPr>
          <p:cNvPr name="TextBox 12" id="12"/>
          <p:cNvSpPr txBox="true"/>
          <p:nvPr/>
        </p:nvSpPr>
        <p:spPr>
          <a:xfrm rot="0">
            <a:off x="1469117" y="5382895"/>
            <a:ext cx="3587816" cy="3989705"/>
          </a:xfrm>
          <a:prstGeom prst="rect">
            <a:avLst/>
          </a:prstGeom>
        </p:spPr>
        <p:txBody>
          <a:bodyPr anchor="t" rtlCol="false" tIns="0" lIns="0" bIns="0" rIns="0">
            <a:spAutoFit/>
          </a:bodyPr>
          <a:lstStyle/>
          <a:p>
            <a:pPr>
              <a:lnSpc>
                <a:spcPts val="3220"/>
              </a:lnSpc>
            </a:pPr>
            <a:r>
              <a:rPr lang="en-US" sz="2300">
                <a:solidFill>
                  <a:srgbClr val="000000"/>
                </a:solidFill>
                <a:latin typeface="Canva Sans"/>
              </a:rPr>
              <a:t>Unlike Google or Yelp, Grapevine provides personalized recommendations based on what friends or friends of friends are thinking. </a:t>
            </a:r>
            <a:r>
              <a:rPr lang="en-US" sz="2300">
                <a:solidFill>
                  <a:srgbClr val="000000"/>
                </a:solidFill>
                <a:latin typeface="Canva Sans Bold"/>
              </a:rPr>
              <a:t>People related to you</a:t>
            </a:r>
            <a:r>
              <a:rPr lang="en-US" sz="2300">
                <a:solidFill>
                  <a:srgbClr val="000000"/>
                </a:solidFill>
                <a:latin typeface="Canva Sans"/>
              </a:rPr>
              <a:t> typically have more similar values to you than strangers.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Encoded </a:t>
            </a:r>
            <a:r>
              <a:rPr lang="en-US" sz="7500" spc="-225">
                <a:solidFill>
                  <a:srgbClr val="AA8DD8"/>
                </a:solidFill>
                <a:latin typeface="Be Vietnam"/>
              </a:rPr>
              <a:t>Values</a:t>
            </a:r>
          </a:p>
        </p:txBody>
      </p:sp>
      <p:sp>
        <p:nvSpPr>
          <p:cNvPr name="TextBox 6" id="6"/>
          <p:cNvSpPr txBox="true"/>
          <p:nvPr/>
        </p:nvSpPr>
        <p:spPr>
          <a:xfrm rot="0">
            <a:off x="5982785" y="3688518"/>
            <a:ext cx="11276515" cy="5549900"/>
          </a:xfrm>
          <a:prstGeom prst="rect">
            <a:avLst/>
          </a:prstGeom>
        </p:spPr>
        <p:txBody>
          <a:bodyPr anchor="t" rtlCol="false" tIns="0" lIns="0" bIns="0" rIns="0">
            <a:spAutoFit/>
          </a:bodyPr>
          <a:lstStyle/>
          <a:p>
            <a:pPr>
              <a:lnSpc>
                <a:spcPts val="4900"/>
              </a:lnSpc>
            </a:pPr>
            <a:r>
              <a:rPr lang="en-US" sz="3500">
                <a:solidFill>
                  <a:srgbClr val="000000"/>
                </a:solidFill>
                <a:latin typeface="Canva Sans Bold"/>
              </a:rPr>
              <a:t>Features:</a:t>
            </a:r>
          </a:p>
          <a:p>
            <a:pPr marL="755651" indent="-377825" lvl="1">
              <a:lnSpc>
                <a:spcPts val="4900"/>
              </a:lnSpc>
              <a:buFont typeface="Arial"/>
              <a:buChar char="•"/>
            </a:pPr>
            <a:r>
              <a:rPr lang="en-US" sz="3500">
                <a:solidFill>
                  <a:srgbClr val="000000"/>
                </a:solidFill>
                <a:latin typeface="Canva Sans"/>
              </a:rPr>
              <a:t>Unlike reviews, which may be low or high for no apparent reason, recommendations are a simple, positive endorsement that are typically associated with some explanation</a:t>
            </a:r>
          </a:p>
          <a:p>
            <a:pPr marL="755651" indent="-377825" lvl="1">
              <a:lnSpc>
                <a:spcPts val="4900"/>
              </a:lnSpc>
              <a:buFont typeface="Arial"/>
              <a:buChar char="•"/>
            </a:pPr>
            <a:r>
              <a:rPr lang="en-US" sz="3500">
                <a:solidFill>
                  <a:srgbClr val="000000"/>
                </a:solidFill>
                <a:latin typeface="Canva Sans"/>
              </a:rPr>
              <a:t>People can see who has recommended what</a:t>
            </a:r>
          </a:p>
          <a:p>
            <a:pPr marL="755651" indent="-377825" lvl="1">
              <a:lnSpc>
                <a:spcPts val="4900"/>
              </a:lnSpc>
              <a:buFont typeface="Arial"/>
              <a:buChar char="•"/>
            </a:pPr>
            <a:r>
              <a:rPr lang="en-US" sz="3500">
                <a:solidFill>
                  <a:srgbClr val="000000"/>
                </a:solidFill>
                <a:latin typeface="Canva Sans"/>
              </a:rPr>
              <a:t>It is much more difficult to generate fake reviews on a platform that relies on leveraging personal networks</a:t>
            </a:r>
          </a:p>
        </p:txBody>
      </p:sp>
      <p:grpSp>
        <p:nvGrpSpPr>
          <p:cNvPr name="Group 7" id="7"/>
          <p:cNvGrpSpPr/>
          <p:nvPr/>
        </p:nvGrpSpPr>
        <p:grpSpPr>
          <a:xfrm rot="0">
            <a:off x="1028700" y="3094682"/>
            <a:ext cx="4232485" cy="6804248"/>
            <a:chOff x="0" y="0"/>
            <a:chExt cx="955396" cy="1535919"/>
          </a:xfrm>
        </p:grpSpPr>
        <p:sp>
          <p:nvSpPr>
            <p:cNvPr name="Freeform 8" id="8"/>
            <p:cNvSpPr/>
            <p:nvPr/>
          </p:nvSpPr>
          <p:spPr>
            <a:xfrm flipH="false" flipV="false" rot="0">
              <a:off x="0" y="0"/>
              <a:ext cx="955396" cy="1535919"/>
            </a:xfrm>
            <a:custGeom>
              <a:avLst/>
              <a:gdLst/>
              <a:ahLst/>
              <a:cxnLst/>
              <a:rect r="r" b="b" t="t" l="l"/>
              <a:pathLst>
                <a:path h="1535919" w="955396">
                  <a:moveTo>
                    <a:pt x="100604" y="0"/>
                  </a:moveTo>
                  <a:lnTo>
                    <a:pt x="854792" y="0"/>
                  </a:lnTo>
                  <a:cubicBezTo>
                    <a:pt x="910354" y="0"/>
                    <a:pt x="955396" y="45042"/>
                    <a:pt x="955396" y="100604"/>
                  </a:cubicBezTo>
                  <a:lnTo>
                    <a:pt x="955396" y="1435315"/>
                  </a:lnTo>
                  <a:cubicBezTo>
                    <a:pt x="955396" y="1461997"/>
                    <a:pt x="944797" y="1487586"/>
                    <a:pt x="925930" y="1506453"/>
                  </a:cubicBezTo>
                  <a:cubicBezTo>
                    <a:pt x="907063" y="1525319"/>
                    <a:pt x="881474" y="1535919"/>
                    <a:pt x="854792" y="1535919"/>
                  </a:cubicBezTo>
                  <a:lnTo>
                    <a:pt x="100604" y="1535919"/>
                  </a:lnTo>
                  <a:cubicBezTo>
                    <a:pt x="73922" y="1535919"/>
                    <a:pt x="48333" y="1525319"/>
                    <a:pt x="29466" y="1506453"/>
                  </a:cubicBezTo>
                  <a:cubicBezTo>
                    <a:pt x="10599" y="1487586"/>
                    <a:pt x="0" y="1461997"/>
                    <a:pt x="0" y="1435315"/>
                  </a:cubicBezTo>
                  <a:lnTo>
                    <a:pt x="0" y="100604"/>
                  </a:lnTo>
                  <a:cubicBezTo>
                    <a:pt x="0" y="73922"/>
                    <a:pt x="10599" y="48333"/>
                    <a:pt x="29466" y="29466"/>
                  </a:cubicBezTo>
                  <a:cubicBezTo>
                    <a:pt x="48333" y="10599"/>
                    <a:pt x="73922" y="0"/>
                    <a:pt x="100604" y="0"/>
                  </a:cubicBezTo>
                  <a:close/>
                </a:path>
              </a:pathLst>
            </a:custGeom>
            <a:solidFill>
              <a:srgbClr val="DBDBDB"/>
            </a:solidFill>
          </p:spPr>
        </p:sp>
        <p:sp>
          <p:nvSpPr>
            <p:cNvPr name="TextBox 9" id="9"/>
            <p:cNvSpPr txBox="true"/>
            <p:nvPr/>
          </p:nvSpPr>
          <p:spPr>
            <a:xfrm>
              <a:off x="0" y="-47625"/>
              <a:ext cx="955396" cy="158354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2535788" y="3410074"/>
            <a:ext cx="1218309" cy="1218309"/>
          </a:xfrm>
          <a:custGeom>
            <a:avLst/>
            <a:gdLst/>
            <a:ahLst/>
            <a:cxnLst/>
            <a:rect r="r" b="b" t="t" l="l"/>
            <a:pathLst>
              <a:path h="1218309" w="1218309">
                <a:moveTo>
                  <a:pt x="0" y="0"/>
                </a:moveTo>
                <a:lnTo>
                  <a:pt x="1218309" y="0"/>
                </a:lnTo>
                <a:lnTo>
                  <a:pt x="1218309" y="1218309"/>
                </a:lnTo>
                <a:lnTo>
                  <a:pt x="0" y="1218309"/>
                </a:lnTo>
                <a:lnTo>
                  <a:pt x="0" y="0"/>
                </a:lnTo>
                <a:close/>
              </a:path>
            </a:pathLst>
          </a:custGeom>
          <a:blipFill>
            <a:blip r:embed="rId2"/>
            <a:stretch>
              <a:fillRect l="0" t="0" r="0" b="0"/>
            </a:stretch>
          </a:blipFill>
        </p:spPr>
      </p:sp>
      <p:sp>
        <p:nvSpPr>
          <p:cNvPr name="TextBox 11" id="11"/>
          <p:cNvSpPr txBox="true"/>
          <p:nvPr/>
        </p:nvSpPr>
        <p:spPr>
          <a:xfrm rot="0">
            <a:off x="1893776" y="4716414"/>
            <a:ext cx="2502332"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Transparency</a:t>
            </a:r>
          </a:p>
        </p:txBody>
      </p:sp>
      <p:sp>
        <p:nvSpPr>
          <p:cNvPr name="TextBox 12" id="12"/>
          <p:cNvSpPr txBox="true"/>
          <p:nvPr/>
        </p:nvSpPr>
        <p:spPr>
          <a:xfrm rot="0">
            <a:off x="1411405" y="5317372"/>
            <a:ext cx="3467076" cy="3189605"/>
          </a:xfrm>
          <a:prstGeom prst="rect">
            <a:avLst/>
          </a:prstGeom>
        </p:spPr>
        <p:txBody>
          <a:bodyPr anchor="t" rtlCol="false" tIns="0" lIns="0" bIns="0" rIns="0">
            <a:spAutoFit/>
          </a:bodyPr>
          <a:lstStyle/>
          <a:p>
            <a:pPr>
              <a:lnSpc>
                <a:spcPts val="3220"/>
              </a:lnSpc>
            </a:pPr>
            <a:r>
              <a:rPr lang="en-US" sz="2300">
                <a:solidFill>
                  <a:srgbClr val="000000"/>
                </a:solidFill>
                <a:latin typeface="Canva Sans"/>
              </a:rPr>
              <a:t>In terms of services, people are generally more trustful of friend recommendations over public reviews because they </a:t>
            </a:r>
            <a:r>
              <a:rPr lang="en-US" sz="2300">
                <a:solidFill>
                  <a:srgbClr val="000000"/>
                </a:solidFill>
                <a:latin typeface="Canva Sans Bold"/>
              </a:rPr>
              <a:t>know where the information is coming from.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Encoded </a:t>
            </a:r>
            <a:r>
              <a:rPr lang="en-US" sz="7500" spc="-225">
                <a:solidFill>
                  <a:srgbClr val="AA8DD8"/>
                </a:solidFill>
                <a:latin typeface="Be Vietnam"/>
              </a:rPr>
              <a:t>Values</a:t>
            </a:r>
          </a:p>
        </p:txBody>
      </p:sp>
      <p:sp>
        <p:nvSpPr>
          <p:cNvPr name="TextBox 6" id="6"/>
          <p:cNvSpPr txBox="true"/>
          <p:nvPr/>
        </p:nvSpPr>
        <p:spPr>
          <a:xfrm rot="0">
            <a:off x="5922887" y="3317495"/>
            <a:ext cx="11549754" cy="6261396"/>
          </a:xfrm>
          <a:prstGeom prst="rect">
            <a:avLst/>
          </a:prstGeom>
        </p:spPr>
        <p:txBody>
          <a:bodyPr anchor="t" rtlCol="false" tIns="0" lIns="0" bIns="0" rIns="0">
            <a:spAutoFit/>
          </a:bodyPr>
          <a:lstStyle/>
          <a:p>
            <a:pPr>
              <a:lnSpc>
                <a:spcPts val="4981"/>
              </a:lnSpc>
            </a:pPr>
            <a:r>
              <a:rPr lang="en-US" sz="3558">
                <a:solidFill>
                  <a:srgbClr val="000000"/>
                </a:solidFill>
                <a:latin typeface="Canva Sans Bold"/>
              </a:rPr>
              <a:t>Features:</a:t>
            </a:r>
          </a:p>
          <a:p>
            <a:pPr marL="768268" indent="-384134" lvl="1">
              <a:lnSpc>
                <a:spcPts val="4981"/>
              </a:lnSpc>
              <a:buFont typeface="Arial"/>
              <a:buChar char="•"/>
            </a:pPr>
            <a:r>
              <a:rPr lang="en-US" sz="3558">
                <a:solidFill>
                  <a:srgbClr val="000000"/>
                </a:solidFill>
                <a:latin typeface="Canva Sans"/>
              </a:rPr>
              <a:t>Users can immediately see all their friends’ (and extended friends’) recommendations for a type of service by searching it</a:t>
            </a:r>
          </a:p>
          <a:p>
            <a:pPr marL="768268" indent="-384134" lvl="1">
              <a:lnSpc>
                <a:spcPts val="4981"/>
              </a:lnSpc>
              <a:buFont typeface="Arial"/>
              <a:buChar char="•"/>
            </a:pPr>
            <a:r>
              <a:rPr lang="en-US" sz="3558">
                <a:solidFill>
                  <a:srgbClr val="000000"/>
                </a:solidFill>
                <a:latin typeface="Canva Sans"/>
              </a:rPr>
              <a:t>Users can easily request a service recommendation from their entire network with a few clicks</a:t>
            </a:r>
          </a:p>
          <a:p>
            <a:pPr marL="768268" indent="-384134" lvl="1">
              <a:lnSpc>
                <a:spcPts val="4981"/>
              </a:lnSpc>
              <a:buFont typeface="Arial"/>
              <a:buChar char="•"/>
            </a:pPr>
            <a:r>
              <a:rPr lang="en-US" sz="3558">
                <a:solidFill>
                  <a:srgbClr val="000000"/>
                </a:solidFill>
                <a:latin typeface="Canva Sans"/>
              </a:rPr>
              <a:t>Users don’t have to ask friends to ask other friends for information; they can do it themselves </a:t>
            </a:r>
          </a:p>
        </p:txBody>
      </p:sp>
      <p:grpSp>
        <p:nvGrpSpPr>
          <p:cNvPr name="Group 7" id="7"/>
          <p:cNvGrpSpPr/>
          <p:nvPr/>
        </p:nvGrpSpPr>
        <p:grpSpPr>
          <a:xfrm rot="0">
            <a:off x="1028700" y="3074271"/>
            <a:ext cx="4232485" cy="6804248"/>
            <a:chOff x="0" y="0"/>
            <a:chExt cx="955396" cy="1535919"/>
          </a:xfrm>
        </p:grpSpPr>
        <p:sp>
          <p:nvSpPr>
            <p:cNvPr name="Freeform 8" id="8"/>
            <p:cNvSpPr/>
            <p:nvPr/>
          </p:nvSpPr>
          <p:spPr>
            <a:xfrm flipH="false" flipV="false" rot="0">
              <a:off x="0" y="0"/>
              <a:ext cx="955396" cy="1535919"/>
            </a:xfrm>
            <a:custGeom>
              <a:avLst/>
              <a:gdLst/>
              <a:ahLst/>
              <a:cxnLst/>
              <a:rect r="r" b="b" t="t" l="l"/>
              <a:pathLst>
                <a:path h="1535919" w="955396">
                  <a:moveTo>
                    <a:pt x="100604" y="0"/>
                  </a:moveTo>
                  <a:lnTo>
                    <a:pt x="854792" y="0"/>
                  </a:lnTo>
                  <a:cubicBezTo>
                    <a:pt x="910354" y="0"/>
                    <a:pt x="955396" y="45042"/>
                    <a:pt x="955396" y="100604"/>
                  </a:cubicBezTo>
                  <a:lnTo>
                    <a:pt x="955396" y="1435315"/>
                  </a:lnTo>
                  <a:cubicBezTo>
                    <a:pt x="955396" y="1461997"/>
                    <a:pt x="944797" y="1487586"/>
                    <a:pt x="925930" y="1506453"/>
                  </a:cubicBezTo>
                  <a:cubicBezTo>
                    <a:pt x="907063" y="1525319"/>
                    <a:pt x="881474" y="1535919"/>
                    <a:pt x="854792" y="1535919"/>
                  </a:cubicBezTo>
                  <a:lnTo>
                    <a:pt x="100604" y="1535919"/>
                  </a:lnTo>
                  <a:cubicBezTo>
                    <a:pt x="73922" y="1535919"/>
                    <a:pt x="48333" y="1525319"/>
                    <a:pt x="29466" y="1506453"/>
                  </a:cubicBezTo>
                  <a:cubicBezTo>
                    <a:pt x="10599" y="1487586"/>
                    <a:pt x="0" y="1461997"/>
                    <a:pt x="0" y="1435315"/>
                  </a:cubicBezTo>
                  <a:lnTo>
                    <a:pt x="0" y="100604"/>
                  </a:lnTo>
                  <a:cubicBezTo>
                    <a:pt x="0" y="73922"/>
                    <a:pt x="10599" y="48333"/>
                    <a:pt x="29466" y="29466"/>
                  </a:cubicBezTo>
                  <a:cubicBezTo>
                    <a:pt x="48333" y="10599"/>
                    <a:pt x="73922" y="0"/>
                    <a:pt x="100604" y="0"/>
                  </a:cubicBezTo>
                  <a:close/>
                </a:path>
              </a:pathLst>
            </a:custGeom>
            <a:solidFill>
              <a:srgbClr val="DBDBDB"/>
            </a:solidFill>
          </p:spPr>
        </p:sp>
        <p:sp>
          <p:nvSpPr>
            <p:cNvPr name="TextBox 9" id="9"/>
            <p:cNvSpPr txBox="true"/>
            <p:nvPr/>
          </p:nvSpPr>
          <p:spPr>
            <a:xfrm>
              <a:off x="0" y="-47625"/>
              <a:ext cx="955396" cy="158354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2486514" y="3374645"/>
            <a:ext cx="1233328" cy="1233328"/>
          </a:xfrm>
          <a:custGeom>
            <a:avLst/>
            <a:gdLst/>
            <a:ahLst/>
            <a:cxnLst/>
            <a:rect r="r" b="b" t="t" l="l"/>
            <a:pathLst>
              <a:path h="1233328" w="1233328">
                <a:moveTo>
                  <a:pt x="0" y="0"/>
                </a:moveTo>
                <a:lnTo>
                  <a:pt x="1233328" y="0"/>
                </a:lnTo>
                <a:lnTo>
                  <a:pt x="1233328" y="1233328"/>
                </a:lnTo>
                <a:lnTo>
                  <a:pt x="0" y="1233328"/>
                </a:lnTo>
                <a:lnTo>
                  <a:pt x="0" y="0"/>
                </a:lnTo>
                <a:close/>
              </a:path>
            </a:pathLst>
          </a:custGeom>
          <a:blipFill>
            <a:blip r:embed="rId2"/>
            <a:stretch>
              <a:fillRect l="0" t="0" r="0" b="0"/>
            </a:stretch>
          </a:blipFill>
        </p:spPr>
      </p:sp>
      <p:sp>
        <p:nvSpPr>
          <p:cNvPr name="TextBox 11" id="11"/>
          <p:cNvSpPr txBox="true"/>
          <p:nvPr/>
        </p:nvSpPr>
        <p:spPr>
          <a:xfrm rot="0">
            <a:off x="2233626" y="4696003"/>
            <a:ext cx="1822632"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Efficiency</a:t>
            </a:r>
          </a:p>
        </p:txBody>
      </p:sp>
      <p:sp>
        <p:nvSpPr>
          <p:cNvPr name="TextBox 12" id="12"/>
          <p:cNvSpPr txBox="true"/>
          <p:nvPr/>
        </p:nvSpPr>
        <p:spPr>
          <a:xfrm rot="0">
            <a:off x="1363109" y="5296961"/>
            <a:ext cx="3563668" cy="3589655"/>
          </a:xfrm>
          <a:prstGeom prst="rect">
            <a:avLst/>
          </a:prstGeom>
        </p:spPr>
        <p:txBody>
          <a:bodyPr anchor="t" rtlCol="false" tIns="0" lIns="0" bIns="0" rIns="0">
            <a:spAutoFit/>
          </a:bodyPr>
          <a:lstStyle/>
          <a:p>
            <a:pPr>
              <a:lnSpc>
                <a:spcPts val="3220"/>
              </a:lnSpc>
            </a:pPr>
            <a:r>
              <a:rPr lang="en-US" sz="2300">
                <a:solidFill>
                  <a:srgbClr val="000000"/>
                </a:solidFill>
                <a:latin typeface="Canva Sans"/>
              </a:rPr>
              <a:t>Grapevine seeks to make the process of asking friends for recommendations more efficient by </a:t>
            </a:r>
            <a:r>
              <a:rPr lang="en-US" sz="2300">
                <a:solidFill>
                  <a:srgbClr val="000000"/>
                </a:solidFill>
                <a:latin typeface="Canva Sans Bold"/>
              </a:rPr>
              <a:t>centralizing the information, streamlining the process, and connecting adjacent networks.</a:t>
            </a:r>
            <a:r>
              <a:rPr lang="en-US" sz="2300">
                <a:solidFill>
                  <a:srgbClr val="000000"/>
                </a:solidFill>
                <a:latin typeface="Canva Sans"/>
              </a:rPr>
              <a: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Value Tensions</a:t>
            </a:r>
          </a:p>
        </p:txBody>
      </p:sp>
      <p:sp>
        <p:nvSpPr>
          <p:cNvPr name="TextBox 6" id="6"/>
          <p:cNvSpPr txBox="true"/>
          <p:nvPr/>
        </p:nvSpPr>
        <p:spPr>
          <a:xfrm rot="0">
            <a:off x="9420225" y="3034158"/>
            <a:ext cx="8604059" cy="64249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Canva Sans"/>
              </a:rPr>
              <a:t>User activity (requests and recommendations) is automatically shared with people up to three degrees away</a:t>
            </a:r>
          </a:p>
          <a:p>
            <a:pPr marL="604519" indent="-302260" lvl="1">
              <a:lnSpc>
                <a:spcPts val="3919"/>
              </a:lnSpc>
              <a:buFont typeface="Arial"/>
              <a:buChar char="•"/>
            </a:pPr>
            <a:r>
              <a:rPr lang="en-US" sz="2799">
                <a:solidFill>
                  <a:srgbClr val="000000"/>
                </a:solidFill>
                <a:latin typeface="Canva Sans"/>
              </a:rPr>
              <a:t>Services (ie. doctors) can be personal, people don’t want to share</a:t>
            </a:r>
          </a:p>
          <a:p>
            <a:pPr marL="604519" indent="-302260" lvl="1">
              <a:lnSpc>
                <a:spcPts val="3919"/>
              </a:lnSpc>
              <a:buFont typeface="Arial"/>
              <a:buChar char="•"/>
            </a:pPr>
            <a:r>
              <a:rPr lang="en-US" sz="2799">
                <a:solidFill>
                  <a:srgbClr val="000000"/>
                </a:solidFill>
                <a:latin typeface="Canva Sans"/>
              </a:rPr>
              <a:t>This transparency in user recommendations potentially conflicts with efficiency, as the platform is only efficient if people upload their information</a:t>
            </a:r>
          </a:p>
          <a:p>
            <a:pPr>
              <a:lnSpc>
                <a:spcPts val="3919"/>
              </a:lnSpc>
            </a:pPr>
          </a:p>
          <a:p>
            <a:pPr>
              <a:lnSpc>
                <a:spcPts val="3919"/>
              </a:lnSpc>
            </a:pPr>
            <a:r>
              <a:rPr lang="en-US" sz="2799">
                <a:solidFill>
                  <a:srgbClr val="000000"/>
                </a:solidFill>
                <a:latin typeface="Canva Sans"/>
              </a:rPr>
              <a:t>We attempt to resolve this by giving users different anonymity options when they request or create a recommendation.</a:t>
            </a:r>
          </a:p>
        </p:txBody>
      </p:sp>
      <p:grpSp>
        <p:nvGrpSpPr>
          <p:cNvPr name="Group 7" id="7"/>
          <p:cNvGrpSpPr/>
          <p:nvPr/>
        </p:nvGrpSpPr>
        <p:grpSpPr>
          <a:xfrm rot="0">
            <a:off x="440905" y="3111333"/>
            <a:ext cx="4232485" cy="6804248"/>
            <a:chOff x="0" y="0"/>
            <a:chExt cx="955396" cy="1535919"/>
          </a:xfrm>
        </p:grpSpPr>
        <p:sp>
          <p:nvSpPr>
            <p:cNvPr name="Freeform 8" id="8"/>
            <p:cNvSpPr/>
            <p:nvPr/>
          </p:nvSpPr>
          <p:spPr>
            <a:xfrm flipH="false" flipV="false" rot="0">
              <a:off x="0" y="0"/>
              <a:ext cx="955396" cy="1535919"/>
            </a:xfrm>
            <a:custGeom>
              <a:avLst/>
              <a:gdLst/>
              <a:ahLst/>
              <a:cxnLst/>
              <a:rect r="r" b="b" t="t" l="l"/>
              <a:pathLst>
                <a:path h="1535919" w="955396">
                  <a:moveTo>
                    <a:pt x="100604" y="0"/>
                  </a:moveTo>
                  <a:lnTo>
                    <a:pt x="854792" y="0"/>
                  </a:lnTo>
                  <a:cubicBezTo>
                    <a:pt x="910354" y="0"/>
                    <a:pt x="955396" y="45042"/>
                    <a:pt x="955396" y="100604"/>
                  </a:cubicBezTo>
                  <a:lnTo>
                    <a:pt x="955396" y="1435315"/>
                  </a:lnTo>
                  <a:cubicBezTo>
                    <a:pt x="955396" y="1461997"/>
                    <a:pt x="944797" y="1487586"/>
                    <a:pt x="925930" y="1506453"/>
                  </a:cubicBezTo>
                  <a:cubicBezTo>
                    <a:pt x="907063" y="1525319"/>
                    <a:pt x="881474" y="1535919"/>
                    <a:pt x="854792" y="1535919"/>
                  </a:cubicBezTo>
                  <a:lnTo>
                    <a:pt x="100604" y="1535919"/>
                  </a:lnTo>
                  <a:cubicBezTo>
                    <a:pt x="73922" y="1535919"/>
                    <a:pt x="48333" y="1525319"/>
                    <a:pt x="29466" y="1506453"/>
                  </a:cubicBezTo>
                  <a:cubicBezTo>
                    <a:pt x="10599" y="1487586"/>
                    <a:pt x="0" y="1461997"/>
                    <a:pt x="0" y="1435315"/>
                  </a:cubicBezTo>
                  <a:lnTo>
                    <a:pt x="0" y="100604"/>
                  </a:lnTo>
                  <a:cubicBezTo>
                    <a:pt x="0" y="73922"/>
                    <a:pt x="10599" y="48333"/>
                    <a:pt x="29466" y="29466"/>
                  </a:cubicBezTo>
                  <a:cubicBezTo>
                    <a:pt x="48333" y="10599"/>
                    <a:pt x="73922" y="0"/>
                    <a:pt x="100604" y="0"/>
                  </a:cubicBezTo>
                  <a:close/>
                </a:path>
              </a:pathLst>
            </a:custGeom>
            <a:solidFill>
              <a:srgbClr val="DBDBDB"/>
            </a:solidFill>
          </p:spPr>
        </p:sp>
        <p:sp>
          <p:nvSpPr>
            <p:cNvPr name="TextBox 9" id="9"/>
            <p:cNvSpPr txBox="true"/>
            <p:nvPr/>
          </p:nvSpPr>
          <p:spPr>
            <a:xfrm>
              <a:off x="0" y="-47625"/>
              <a:ext cx="955396" cy="158354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1947993" y="3426725"/>
            <a:ext cx="1218309" cy="1218309"/>
          </a:xfrm>
          <a:custGeom>
            <a:avLst/>
            <a:gdLst/>
            <a:ahLst/>
            <a:cxnLst/>
            <a:rect r="r" b="b" t="t" l="l"/>
            <a:pathLst>
              <a:path h="1218309" w="1218309">
                <a:moveTo>
                  <a:pt x="0" y="0"/>
                </a:moveTo>
                <a:lnTo>
                  <a:pt x="1218309" y="0"/>
                </a:lnTo>
                <a:lnTo>
                  <a:pt x="1218309" y="1218310"/>
                </a:lnTo>
                <a:lnTo>
                  <a:pt x="0" y="1218310"/>
                </a:lnTo>
                <a:lnTo>
                  <a:pt x="0" y="0"/>
                </a:lnTo>
                <a:close/>
              </a:path>
            </a:pathLst>
          </a:custGeom>
          <a:blipFill>
            <a:blip r:embed="rId2"/>
            <a:stretch>
              <a:fillRect l="0" t="0" r="0" b="0"/>
            </a:stretch>
          </a:blipFill>
        </p:spPr>
      </p:sp>
      <p:sp>
        <p:nvSpPr>
          <p:cNvPr name="TextBox 11" id="11"/>
          <p:cNvSpPr txBox="true"/>
          <p:nvPr/>
        </p:nvSpPr>
        <p:spPr>
          <a:xfrm rot="0">
            <a:off x="1305981" y="4733065"/>
            <a:ext cx="2502332"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Transparency</a:t>
            </a:r>
          </a:p>
        </p:txBody>
      </p:sp>
      <p:sp>
        <p:nvSpPr>
          <p:cNvPr name="TextBox 12" id="12"/>
          <p:cNvSpPr txBox="true"/>
          <p:nvPr/>
        </p:nvSpPr>
        <p:spPr>
          <a:xfrm rot="0">
            <a:off x="823609" y="5447341"/>
            <a:ext cx="3467076" cy="3189605"/>
          </a:xfrm>
          <a:prstGeom prst="rect">
            <a:avLst/>
          </a:prstGeom>
        </p:spPr>
        <p:txBody>
          <a:bodyPr anchor="t" rtlCol="false" tIns="0" lIns="0" bIns="0" rIns="0">
            <a:spAutoFit/>
          </a:bodyPr>
          <a:lstStyle/>
          <a:p>
            <a:pPr>
              <a:lnSpc>
                <a:spcPts val="3220"/>
              </a:lnSpc>
            </a:pPr>
            <a:r>
              <a:rPr lang="en-US" sz="2300">
                <a:solidFill>
                  <a:srgbClr val="000000"/>
                </a:solidFill>
                <a:latin typeface="Canva Sans"/>
              </a:rPr>
              <a:t>In terms of services, people are generally more trustful of friend recommendations over public reviews because they </a:t>
            </a:r>
            <a:r>
              <a:rPr lang="en-US" sz="2300">
                <a:solidFill>
                  <a:srgbClr val="000000"/>
                </a:solidFill>
                <a:latin typeface="Canva Sans Bold"/>
              </a:rPr>
              <a:t>know where the information is coming from. </a:t>
            </a:r>
          </a:p>
        </p:txBody>
      </p:sp>
      <p:grpSp>
        <p:nvGrpSpPr>
          <p:cNvPr name="Group 13" id="13"/>
          <p:cNvGrpSpPr/>
          <p:nvPr/>
        </p:nvGrpSpPr>
        <p:grpSpPr>
          <a:xfrm rot="0">
            <a:off x="4911515" y="3091308"/>
            <a:ext cx="4232485" cy="6804248"/>
            <a:chOff x="0" y="0"/>
            <a:chExt cx="955396" cy="1535919"/>
          </a:xfrm>
        </p:grpSpPr>
        <p:sp>
          <p:nvSpPr>
            <p:cNvPr name="Freeform 14" id="14"/>
            <p:cNvSpPr/>
            <p:nvPr/>
          </p:nvSpPr>
          <p:spPr>
            <a:xfrm flipH="false" flipV="false" rot="0">
              <a:off x="0" y="0"/>
              <a:ext cx="955396" cy="1535919"/>
            </a:xfrm>
            <a:custGeom>
              <a:avLst/>
              <a:gdLst/>
              <a:ahLst/>
              <a:cxnLst/>
              <a:rect r="r" b="b" t="t" l="l"/>
              <a:pathLst>
                <a:path h="1535919" w="955396">
                  <a:moveTo>
                    <a:pt x="100604" y="0"/>
                  </a:moveTo>
                  <a:lnTo>
                    <a:pt x="854792" y="0"/>
                  </a:lnTo>
                  <a:cubicBezTo>
                    <a:pt x="910354" y="0"/>
                    <a:pt x="955396" y="45042"/>
                    <a:pt x="955396" y="100604"/>
                  </a:cubicBezTo>
                  <a:lnTo>
                    <a:pt x="955396" y="1435315"/>
                  </a:lnTo>
                  <a:cubicBezTo>
                    <a:pt x="955396" y="1461997"/>
                    <a:pt x="944797" y="1487586"/>
                    <a:pt x="925930" y="1506453"/>
                  </a:cubicBezTo>
                  <a:cubicBezTo>
                    <a:pt x="907063" y="1525319"/>
                    <a:pt x="881474" y="1535919"/>
                    <a:pt x="854792" y="1535919"/>
                  </a:cubicBezTo>
                  <a:lnTo>
                    <a:pt x="100604" y="1535919"/>
                  </a:lnTo>
                  <a:cubicBezTo>
                    <a:pt x="73922" y="1535919"/>
                    <a:pt x="48333" y="1525319"/>
                    <a:pt x="29466" y="1506453"/>
                  </a:cubicBezTo>
                  <a:cubicBezTo>
                    <a:pt x="10599" y="1487586"/>
                    <a:pt x="0" y="1461997"/>
                    <a:pt x="0" y="1435315"/>
                  </a:cubicBezTo>
                  <a:lnTo>
                    <a:pt x="0" y="100604"/>
                  </a:lnTo>
                  <a:cubicBezTo>
                    <a:pt x="0" y="73922"/>
                    <a:pt x="10599" y="48333"/>
                    <a:pt x="29466" y="29466"/>
                  </a:cubicBezTo>
                  <a:cubicBezTo>
                    <a:pt x="48333" y="10599"/>
                    <a:pt x="73922" y="0"/>
                    <a:pt x="100604" y="0"/>
                  </a:cubicBezTo>
                  <a:close/>
                </a:path>
              </a:pathLst>
            </a:custGeom>
            <a:solidFill>
              <a:srgbClr val="DBDBDB"/>
            </a:solidFill>
          </p:spPr>
        </p:sp>
        <p:sp>
          <p:nvSpPr>
            <p:cNvPr name="TextBox 15" id="15"/>
            <p:cNvSpPr txBox="true"/>
            <p:nvPr/>
          </p:nvSpPr>
          <p:spPr>
            <a:xfrm>
              <a:off x="0" y="-47625"/>
              <a:ext cx="955396" cy="1583544"/>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0">
            <a:off x="6369329" y="3391682"/>
            <a:ext cx="1233328" cy="1233328"/>
          </a:xfrm>
          <a:custGeom>
            <a:avLst/>
            <a:gdLst/>
            <a:ahLst/>
            <a:cxnLst/>
            <a:rect r="r" b="b" t="t" l="l"/>
            <a:pathLst>
              <a:path h="1233328" w="1233328">
                <a:moveTo>
                  <a:pt x="0" y="0"/>
                </a:moveTo>
                <a:lnTo>
                  <a:pt x="1233328" y="0"/>
                </a:lnTo>
                <a:lnTo>
                  <a:pt x="1233328" y="1233328"/>
                </a:lnTo>
                <a:lnTo>
                  <a:pt x="0" y="1233328"/>
                </a:lnTo>
                <a:lnTo>
                  <a:pt x="0" y="0"/>
                </a:lnTo>
                <a:close/>
              </a:path>
            </a:pathLst>
          </a:custGeom>
          <a:blipFill>
            <a:blip r:embed="rId3"/>
            <a:stretch>
              <a:fillRect l="0" t="0" r="0" b="0"/>
            </a:stretch>
          </a:blipFill>
        </p:spPr>
      </p:sp>
      <p:sp>
        <p:nvSpPr>
          <p:cNvPr name="TextBox 17" id="17"/>
          <p:cNvSpPr txBox="true"/>
          <p:nvPr/>
        </p:nvSpPr>
        <p:spPr>
          <a:xfrm rot="0">
            <a:off x="6116441" y="4713041"/>
            <a:ext cx="1822632"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Efficiency</a:t>
            </a:r>
          </a:p>
        </p:txBody>
      </p:sp>
      <p:sp>
        <p:nvSpPr>
          <p:cNvPr name="TextBox 18" id="18"/>
          <p:cNvSpPr txBox="true"/>
          <p:nvPr/>
        </p:nvSpPr>
        <p:spPr>
          <a:xfrm rot="0">
            <a:off x="5245923" y="5647366"/>
            <a:ext cx="3563668" cy="3589655"/>
          </a:xfrm>
          <a:prstGeom prst="rect">
            <a:avLst/>
          </a:prstGeom>
        </p:spPr>
        <p:txBody>
          <a:bodyPr anchor="t" rtlCol="false" tIns="0" lIns="0" bIns="0" rIns="0">
            <a:spAutoFit/>
          </a:bodyPr>
          <a:lstStyle/>
          <a:p>
            <a:pPr>
              <a:lnSpc>
                <a:spcPts val="3220"/>
              </a:lnSpc>
            </a:pPr>
            <a:r>
              <a:rPr lang="en-US" sz="2300">
                <a:solidFill>
                  <a:srgbClr val="000000"/>
                </a:solidFill>
                <a:latin typeface="Canva Sans"/>
              </a:rPr>
              <a:t>Grapevine seeks to make the process of asking friends for recommendations more efficient by </a:t>
            </a:r>
            <a:r>
              <a:rPr lang="en-US" sz="2300">
                <a:solidFill>
                  <a:srgbClr val="000000"/>
                </a:solidFill>
                <a:latin typeface="Canva Sans Bold"/>
              </a:rPr>
              <a:t>centralizing the information, streamlining the process, and connecting adjacent networks.</a:t>
            </a:r>
            <a:r>
              <a:rPr lang="en-US" sz="2300">
                <a:solidFill>
                  <a:srgbClr val="000000"/>
                </a:solidFill>
                <a:latin typeface="Canva Sans"/>
              </a:rPr>
              <a: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Value Tensions</a:t>
            </a:r>
          </a:p>
        </p:txBody>
      </p:sp>
      <p:sp>
        <p:nvSpPr>
          <p:cNvPr name="TextBox 6" id="6"/>
          <p:cNvSpPr txBox="true"/>
          <p:nvPr/>
        </p:nvSpPr>
        <p:spPr>
          <a:xfrm rot="0">
            <a:off x="9414591" y="3027483"/>
            <a:ext cx="8534959" cy="5929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Canva Sans"/>
              </a:rPr>
              <a:t>App provides a personal experience based on what those around you prefer</a:t>
            </a:r>
          </a:p>
          <a:p>
            <a:pPr marL="604519" indent="-302260" lvl="1">
              <a:lnSpc>
                <a:spcPts val="3919"/>
              </a:lnSpc>
              <a:buFont typeface="Arial"/>
              <a:buChar char="•"/>
            </a:pPr>
            <a:r>
              <a:rPr lang="en-US" sz="2799">
                <a:solidFill>
                  <a:srgbClr val="000000"/>
                </a:solidFill>
                <a:latin typeface="Canva Sans"/>
              </a:rPr>
              <a:t>Potential to create “echo chambers” where large networks of people use the same few services</a:t>
            </a:r>
          </a:p>
          <a:p>
            <a:pPr marL="604519" indent="-302260" lvl="1">
              <a:lnSpc>
                <a:spcPts val="3919"/>
              </a:lnSpc>
              <a:buFont typeface="Arial"/>
              <a:buChar char="•"/>
            </a:pPr>
            <a:r>
              <a:rPr lang="en-US" sz="2799">
                <a:solidFill>
                  <a:srgbClr val="000000"/>
                </a:solidFill>
                <a:latin typeface="Canva Sans"/>
              </a:rPr>
              <a:t>Could leave out certain businesses while heavily promoting others, exacerbating the different levels of success a business can experience</a:t>
            </a:r>
          </a:p>
          <a:p>
            <a:pPr>
              <a:lnSpc>
                <a:spcPts val="3919"/>
              </a:lnSpc>
            </a:pPr>
          </a:p>
          <a:p>
            <a:pPr>
              <a:lnSpc>
                <a:spcPts val="3919"/>
              </a:lnSpc>
            </a:pPr>
            <a:r>
              <a:rPr lang="en-US" sz="2799">
                <a:solidFill>
                  <a:srgbClr val="000000"/>
                </a:solidFill>
                <a:latin typeface="Canva Sans"/>
              </a:rPr>
              <a:t>We attempt to resolve this by only allowing for positive recommendations, not negative reviews. </a:t>
            </a:r>
          </a:p>
        </p:txBody>
      </p:sp>
      <p:grpSp>
        <p:nvGrpSpPr>
          <p:cNvPr name="Group 7" id="7"/>
          <p:cNvGrpSpPr/>
          <p:nvPr/>
        </p:nvGrpSpPr>
        <p:grpSpPr>
          <a:xfrm rot="0">
            <a:off x="315202" y="3091308"/>
            <a:ext cx="4245765" cy="6804248"/>
            <a:chOff x="0" y="0"/>
            <a:chExt cx="958394" cy="1535919"/>
          </a:xfrm>
        </p:grpSpPr>
        <p:sp>
          <p:nvSpPr>
            <p:cNvPr name="Freeform 8" id="8"/>
            <p:cNvSpPr/>
            <p:nvPr/>
          </p:nvSpPr>
          <p:spPr>
            <a:xfrm flipH="false" flipV="false" rot="0">
              <a:off x="0" y="0"/>
              <a:ext cx="958394" cy="1535919"/>
            </a:xfrm>
            <a:custGeom>
              <a:avLst/>
              <a:gdLst/>
              <a:ahLst/>
              <a:cxnLst/>
              <a:rect r="r" b="b" t="t" l="l"/>
              <a:pathLst>
                <a:path h="1535919" w="958394">
                  <a:moveTo>
                    <a:pt x="100289" y="0"/>
                  </a:moveTo>
                  <a:lnTo>
                    <a:pt x="858105" y="0"/>
                  </a:lnTo>
                  <a:cubicBezTo>
                    <a:pt x="884703" y="0"/>
                    <a:pt x="910212" y="10566"/>
                    <a:pt x="929020" y="29374"/>
                  </a:cubicBezTo>
                  <a:cubicBezTo>
                    <a:pt x="947828" y="48182"/>
                    <a:pt x="958394" y="73691"/>
                    <a:pt x="958394" y="100289"/>
                  </a:cubicBezTo>
                  <a:lnTo>
                    <a:pt x="958394" y="1435629"/>
                  </a:lnTo>
                  <a:cubicBezTo>
                    <a:pt x="958394" y="1491018"/>
                    <a:pt x="913493" y="1535919"/>
                    <a:pt x="858105" y="1535919"/>
                  </a:cubicBezTo>
                  <a:lnTo>
                    <a:pt x="100289" y="1535919"/>
                  </a:lnTo>
                  <a:cubicBezTo>
                    <a:pt x="73691" y="1535919"/>
                    <a:pt x="48182" y="1525353"/>
                    <a:pt x="29374" y="1506545"/>
                  </a:cubicBezTo>
                  <a:cubicBezTo>
                    <a:pt x="10566" y="1487737"/>
                    <a:pt x="0" y="1462228"/>
                    <a:pt x="0" y="1435629"/>
                  </a:cubicBezTo>
                  <a:lnTo>
                    <a:pt x="0" y="100289"/>
                  </a:lnTo>
                  <a:cubicBezTo>
                    <a:pt x="0" y="73691"/>
                    <a:pt x="10566" y="48182"/>
                    <a:pt x="29374" y="29374"/>
                  </a:cubicBezTo>
                  <a:cubicBezTo>
                    <a:pt x="48182" y="10566"/>
                    <a:pt x="73691" y="0"/>
                    <a:pt x="100289" y="0"/>
                  </a:cubicBezTo>
                  <a:close/>
                </a:path>
              </a:pathLst>
            </a:custGeom>
            <a:solidFill>
              <a:srgbClr val="DBDBDB"/>
            </a:solidFill>
          </p:spPr>
        </p:sp>
        <p:sp>
          <p:nvSpPr>
            <p:cNvPr name="TextBox 9" id="9"/>
            <p:cNvSpPr txBox="true"/>
            <p:nvPr/>
          </p:nvSpPr>
          <p:spPr>
            <a:xfrm>
              <a:off x="0" y="-47625"/>
              <a:ext cx="958394" cy="1583544"/>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1780244" y="3501819"/>
            <a:ext cx="1123191" cy="1123191"/>
          </a:xfrm>
          <a:custGeom>
            <a:avLst/>
            <a:gdLst/>
            <a:ahLst/>
            <a:cxnLst/>
            <a:rect r="r" b="b" t="t" l="l"/>
            <a:pathLst>
              <a:path h="1123191" w="1123191">
                <a:moveTo>
                  <a:pt x="0" y="0"/>
                </a:moveTo>
                <a:lnTo>
                  <a:pt x="1123191" y="0"/>
                </a:lnTo>
                <a:lnTo>
                  <a:pt x="1123191" y="1123191"/>
                </a:lnTo>
                <a:lnTo>
                  <a:pt x="0" y="1123191"/>
                </a:lnTo>
                <a:lnTo>
                  <a:pt x="0" y="0"/>
                </a:lnTo>
                <a:close/>
              </a:path>
            </a:pathLst>
          </a:custGeom>
          <a:blipFill>
            <a:blip r:embed="rId2"/>
            <a:stretch>
              <a:fillRect l="0" t="0" r="0" b="0"/>
            </a:stretch>
          </a:blipFill>
        </p:spPr>
      </p:sp>
      <p:sp>
        <p:nvSpPr>
          <p:cNvPr name="TextBox 11" id="11"/>
          <p:cNvSpPr txBox="true"/>
          <p:nvPr/>
        </p:nvSpPr>
        <p:spPr>
          <a:xfrm rot="0">
            <a:off x="1270892" y="4713041"/>
            <a:ext cx="2141894"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Community</a:t>
            </a:r>
          </a:p>
        </p:txBody>
      </p:sp>
      <p:sp>
        <p:nvSpPr>
          <p:cNvPr name="TextBox 12" id="12"/>
          <p:cNvSpPr txBox="true"/>
          <p:nvPr/>
        </p:nvSpPr>
        <p:spPr>
          <a:xfrm rot="0">
            <a:off x="680745" y="5424419"/>
            <a:ext cx="3499222" cy="3589655"/>
          </a:xfrm>
          <a:prstGeom prst="rect">
            <a:avLst/>
          </a:prstGeom>
        </p:spPr>
        <p:txBody>
          <a:bodyPr anchor="t" rtlCol="false" tIns="0" lIns="0" bIns="0" rIns="0">
            <a:spAutoFit/>
          </a:bodyPr>
          <a:lstStyle/>
          <a:p>
            <a:pPr>
              <a:lnSpc>
                <a:spcPts val="3220"/>
              </a:lnSpc>
            </a:pPr>
            <a:r>
              <a:rPr lang="en-US" sz="2300">
                <a:solidFill>
                  <a:srgbClr val="1C1C1D"/>
                </a:solidFill>
                <a:latin typeface="Canva Sans"/>
              </a:rPr>
              <a:t>Our app strives to build a stronger community by </a:t>
            </a:r>
            <a:r>
              <a:rPr lang="en-US" sz="2300">
                <a:solidFill>
                  <a:srgbClr val="1C1C1D"/>
                </a:solidFill>
                <a:latin typeface="Canva Sans Bold"/>
              </a:rPr>
              <a:t>bringing together adjacent networks</a:t>
            </a:r>
            <a:r>
              <a:rPr lang="en-US" sz="2300">
                <a:solidFill>
                  <a:srgbClr val="1C1C1D"/>
                </a:solidFill>
                <a:latin typeface="Canva Sans"/>
              </a:rPr>
              <a:t> (friends of friends) while also </a:t>
            </a:r>
            <a:r>
              <a:rPr lang="en-US" sz="2300">
                <a:solidFill>
                  <a:srgbClr val="1C1C1D"/>
                </a:solidFill>
                <a:latin typeface="Canva Sans Bold"/>
              </a:rPr>
              <a:t>promoting smaller businesses</a:t>
            </a:r>
            <a:r>
              <a:rPr lang="en-US" sz="2300">
                <a:solidFill>
                  <a:srgbClr val="1C1C1D"/>
                </a:solidFill>
                <a:latin typeface="Canva Sans"/>
              </a:rPr>
              <a:t> who may not gain recognition on larger databases.</a:t>
            </a:r>
          </a:p>
        </p:txBody>
      </p:sp>
      <p:grpSp>
        <p:nvGrpSpPr>
          <p:cNvPr name="Group 13" id="13"/>
          <p:cNvGrpSpPr/>
          <p:nvPr/>
        </p:nvGrpSpPr>
        <p:grpSpPr>
          <a:xfrm rot="0">
            <a:off x="4799092" y="3091308"/>
            <a:ext cx="4232485" cy="6804248"/>
            <a:chOff x="0" y="0"/>
            <a:chExt cx="955396" cy="1535919"/>
          </a:xfrm>
        </p:grpSpPr>
        <p:sp>
          <p:nvSpPr>
            <p:cNvPr name="Freeform 14" id="14"/>
            <p:cNvSpPr/>
            <p:nvPr/>
          </p:nvSpPr>
          <p:spPr>
            <a:xfrm flipH="false" flipV="false" rot="0">
              <a:off x="0" y="0"/>
              <a:ext cx="955396" cy="1535919"/>
            </a:xfrm>
            <a:custGeom>
              <a:avLst/>
              <a:gdLst/>
              <a:ahLst/>
              <a:cxnLst/>
              <a:rect r="r" b="b" t="t" l="l"/>
              <a:pathLst>
                <a:path h="1535919" w="955396">
                  <a:moveTo>
                    <a:pt x="100604" y="0"/>
                  </a:moveTo>
                  <a:lnTo>
                    <a:pt x="854792" y="0"/>
                  </a:lnTo>
                  <a:cubicBezTo>
                    <a:pt x="910354" y="0"/>
                    <a:pt x="955396" y="45042"/>
                    <a:pt x="955396" y="100604"/>
                  </a:cubicBezTo>
                  <a:lnTo>
                    <a:pt x="955396" y="1435315"/>
                  </a:lnTo>
                  <a:cubicBezTo>
                    <a:pt x="955396" y="1461997"/>
                    <a:pt x="944797" y="1487586"/>
                    <a:pt x="925930" y="1506453"/>
                  </a:cubicBezTo>
                  <a:cubicBezTo>
                    <a:pt x="907063" y="1525319"/>
                    <a:pt x="881474" y="1535919"/>
                    <a:pt x="854792" y="1535919"/>
                  </a:cubicBezTo>
                  <a:lnTo>
                    <a:pt x="100604" y="1535919"/>
                  </a:lnTo>
                  <a:cubicBezTo>
                    <a:pt x="73922" y="1535919"/>
                    <a:pt x="48333" y="1525319"/>
                    <a:pt x="29466" y="1506453"/>
                  </a:cubicBezTo>
                  <a:cubicBezTo>
                    <a:pt x="10599" y="1487586"/>
                    <a:pt x="0" y="1461997"/>
                    <a:pt x="0" y="1435315"/>
                  </a:cubicBezTo>
                  <a:lnTo>
                    <a:pt x="0" y="100604"/>
                  </a:lnTo>
                  <a:cubicBezTo>
                    <a:pt x="0" y="73922"/>
                    <a:pt x="10599" y="48333"/>
                    <a:pt x="29466" y="29466"/>
                  </a:cubicBezTo>
                  <a:cubicBezTo>
                    <a:pt x="48333" y="10599"/>
                    <a:pt x="73922" y="0"/>
                    <a:pt x="100604" y="0"/>
                  </a:cubicBezTo>
                  <a:close/>
                </a:path>
              </a:pathLst>
            </a:custGeom>
            <a:solidFill>
              <a:srgbClr val="DBDBDB"/>
            </a:solidFill>
          </p:spPr>
        </p:sp>
        <p:sp>
          <p:nvSpPr>
            <p:cNvPr name="TextBox 15" id="15"/>
            <p:cNvSpPr txBox="true"/>
            <p:nvPr/>
          </p:nvSpPr>
          <p:spPr>
            <a:xfrm>
              <a:off x="0" y="-47625"/>
              <a:ext cx="955396" cy="1583544"/>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0">
            <a:off x="6306180" y="3406701"/>
            <a:ext cx="1218309" cy="1218309"/>
          </a:xfrm>
          <a:custGeom>
            <a:avLst/>
            <a:gdLst/>
            <a:ahLst/>
            <a:cxnLst/>
            <a:rect r="r" b="b" t="t" l="l"/>
            <a:pathLst>
              <a:path h="1218309" w="1218309">
                <a:moveTo>
                  <a:pt x="0" y="0"/>
                </a:moveTo>
                <a:lnTo>
                  <a:pt x="1218310" y="0"/>
                </a:lnTo>
                <a:lnTo>
                  <a:pt x="1218310" y="1218309"/>
                </a:lnTo>
                <a:lnTo>
                  <a:pt x="0" y="1218309"/>
                </a:lnTo>
                <a:lnTo>
                  <a:pt x="0" y="0"/>
                </a:lnTo>
                <a:close/>
              </a:path>
            </a:pathLst>
          </a:custGeom>
          <a:blipFill>
            <a:blip r:embed="rId3"/>
            <a:stretch>
              <a:fillRect l="0" t="0" r="0" b="0"/>
            </a:stretch>
          </a:blipFill>
        </p:spPr>
      </p:sp>
      <p:sp>
        <p:nvSpPr>
          <p:cNvPr name="TextBox 17" id="17"/>
          <p:cNvSpPr txBox="true"/>
          <p:nvPr/>
        </p:nvSpPr>
        <p:spPr>
          <a:xfrm rot="0">
            <a:off x="5495886" y="4713041"/>
            <a:ext cx="2838897"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Personalization</a:t>
            </a:r>
          </a:p>
        </p:txBody>
      </p:sp>
      <p:sp>
        <p:nvSpPr>
          <p:cNvPr name="TextBox 18" id="18"/>
          <p:cNvSpPr txBox="true"/>
          <p:nvPr/>
        </p:nvSpPr>
        <p:spPr>
          <a:xfrm rot="0">
            <a:off x="5239509" y="5447341"/>
            <a:ext cx="3587816" cy="3989705"/>
          </a:xfrm>
          <a:prstGeom prst="rect">
            <a:avLst/>
          </a:prstGeom>
        </p:spPr>
        <p:txBody>
          <a:bodyPr anchor="t" rtlCol="false" tIns="0" lIns="0" bIns="0" rIns="0">
            <a:spAutoFit/>
          </a:bodyPr>
          <a:lstStyle/>
          <a:p>
            <a:pPr>
              <a:lnSpc>
                <a:spcPts val="3220"/>
              </a:lnSpc>
            </a:pPr>
            <a:r>
              <a:rPr lang="en-US" sz="2300">
                <a:solidFill>
                  <a:srgbClr val="000000"/>
                </a:solidFill>
                <a:latin typeface="Canva Sans"/>
              </a:rPr>
              <a:t>Unlike Google or Yelp, Grapevine provides personalized recommendations based on what friends or friends of friends are thinking. </a:t>
            </a:r>
            <a:r>
              <a:rPr lang="en-US" sz="2300">
                <a:solidFill>
                  <a:srgbClr val="000000"/>
                </a:solidFill>
                <a:latin typeface="Canva Sans Bold"/>
              </a:rPr>
              <a:t>People related to you</a:t>
            </a:r>
            <a:r>
              <a:rPr lang="en-US" sz="2300">
                <a:solidFill>
                  <a:srgbClr val="000000"/>
                </a:solidFill>
                <a:latin typeface="Canva Sans"/>
              </a:rPr>
              <a:t> typically have more similar values to you than strangers.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116899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Tasks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04</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5621935" cy="2520040"/>
            <a:chOff x="0" y="0"/>
            <a:chExt cx="1557155" cy="697997"/>
          </a:xfrm>
        </p:grpSpPr>
        <p:sp>
          <p:nvSpPr>
            <p:cNvPr name="Freeform 3" id="3"/>
            <p:cNvSpPr/>
            <p:nvPr/>
          </p:nvSpPr>
          <p:spPr>
            <a:xfrm flipH="false" flipV="false" rot="0">
              <a:off x="0" y="0"/>
              <a:ext cx="1557155" cy="697997"/>
            </a:xfrm>
            <a:custGeom>
              <a:avLst/>
              <a:gdLst/>
              <a:ahLst/>
              <a:cxnLst/>
              <a:rect r="r" b="b" t="t" l="l"/>
              <a:pathLst>
                <a:path h="697997" w="1557155">
                  <a:moveTo>
                    <a:pt x="75740" y="0"/>
                  </a:moveTo>
                  <a:lnTo>
                    <a:pt x="1481415" y="0"/>
                  </a:lnTo>
                  <a:cubicBezTo>
                    <a:pt x="1523245" y="0"/>
                    <a:pt x="1557155" y="33910"/>
                    <a:pt x="1557155" y="75740"/>
                  </a:cubicBezTo>
                  <a:lnTo>
                    <a:pt x="1557155" y="622257"/>
                  </a:lnTo>
                  <a:cubicBezTo>
                    <a:pt x="1557155" y="642344"/>
                    <a:pt x="1549175" y="661609"/>
                    <a:pt x="1534971" y="675813"/>
                  </a:cubicBezTo>
                  <a:cubicBezTo>
                    <a:pt x="1520767" y="690017"/>
                    <a:pt x="1501502" y="697997"/>
                    <a:pt x="1481415" y="697997"/>
                  </a:cubicBezTo>
                  <a:lnTo>
                    <a:pt x="75740" y="697997"/>
                  </a:lnTo>
                  <a:cubicBezTo>
                    <a:pt x="33910" y="697997"/>
                    <a:pt x="0" y="664087"/>
                    <a:pt x="0" y="622257"/>
                  </a:cubicBezTo>
                  <a:lnTo>
                    <a:pt x="0" y="75740"/>
                  </a:lnTo>
                  <a:cubicBezTo>
                    <a:pt x="0" y="33910"/>
                    <a:pt x="33910" y="0"/>
                    <a:pt x="75740" y="0"/>
                  </a:cubicBezTo>
                  <a:close/>
                </a:path>
              </a:pathLst>
            </a:custGeom>
            <a:solidFill>
              <a:srgbClr val="907CE1"/>
            </a:solidFill>
          </p:spPr>
        </p:sp>
        <p:sp>
          <p:nvSpPr>
            <p:cNvPr name="TextBox 4" id="4"/>
            <p:cNvSpPr txBox="true"/>
            <p:nvPr/>
          </p:nvSpPr>
          <p:spPr>
            <a:xfrm>
              <a:off x="0" y="-47625"/>
              <a:ext cx="1557155"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2096157"/>
            <a:ext cx="15938093" cy="1718449"/>
            <a:chOff x="0" y="0"/>
            <a:chExt cx="2191926" cy="236334"/>
          </a:xfrm>
        </p:grpSpPr>
        <p:sp>
          <p:nvSpPr>
            <p:cNvPr name="Freeform 6" id="6"/>
            <p:cNvSpPr/>
            <p:nvPr/>
          </p:nvSpPr>
          <p:spPr>
            <a:xfrm flipH="false" flipV="false" rot="0">
              <a:off x="0" y="0"/>
              <a:ext cx="2191926" cy="236334"/>
            </a:xfrm>
            <a:custGeom>
              <a:avLst/>
              <a:gdLst/>
              <a:ahLst/>
              <a:cxnLst/>
              <a:rect r="r" b="b" t="t" l="l"/>
              <a:pathLst>
                <a:path h="236334" w="2191926">
                  <a:moveTo>
                    <a:pt x="26716" y="0"/>
                  </a:moveTo>
                  <a:lnTo>
                    <a:pt x="2165210" y="0"/>
                  </a:lnTo>
                  <a:cubicBezTo>
                    <a:pt x="2172296" y="0"/>
                    <a:pt x="2179091" y="2815"/>
                    <a:pt x="2184101" y="7825"/>
                  </a:cubicBezTo>
                  <a:cubicBezTo>
                    <a:pt x="2189111" y="12835"/>
                    <a:pt x="2191926" y="19631"/>
                    <a:pt x="2191926" y="26716"/>
                  </a:cubicBezTo>
                  <a:lnTo>
                    <a:pt x="2191926" y="209618"/>
                  </a:lnTo>
                  <a:cubicBezTo>
                    <a:pt x="2191926" y="216703"/>
                    <a:pt x="2189111" y="223499"/>
                    <a:pt x="2184101" y="228509"/>
                  </a:cubicBezTo>
                  <a:cubicBezTo>
                    <a:pt x="2179091" y="233519"/>
                    <a:pt x="2172296" y="236334"/>
                    <a:pt x="2165210" y="236334"/>
                  </a:cubicBezTo>
                  <a:lnTo>
                    <a:pt x="26716" y="236334"/>
                  </a:lnTo>
                  <a:cubicBezTo>
                    <a:pt x="19631" y="236334"/>
                    <a:pt x="12835" y="233519"/>
                    <a:pt x="7825" y="228509"/>
                  </a:cubicBezTo>
                  <a:cubicBezTo>
                    <a:pt x="2815" y="223499"/>
                    <a:pt x="0" y="216703"/>
                    <a:pt x="0" y="209618"/>
                  </a:cubicBezTo>
                  <a:lnTo>
                    <a:pt x="0" y="26716"/>
                  </a:lnTo>
                  <a:cubicBezTo>
                    <a:pt x="0" y="19631"/>
                    <a:pt x="2815" y="12835"/>
                    <a:pt x="7825" y="7825"/>
                  </a:cubicBezTo>
                  <a:cubicBezTo>
                    <a:pt x="12835" y="2815"/>
                    <a:pt x="19631" y="0"/>
                    <a:pt x="26716" y="0"/>
                  </a:cubicBezTo>
                  <a:close/>
                </a:path>
              </a:pathLst>
            </a:custGeom>
            <a:solidFill>
              <a:srgbClr val="F9FAF4"/>
            </a:solidFill>
          </p:spPr>
        </p:sp>
        <p:sp>
          <p:nvSpPr>
            <p:cNvPr name="TextBox 7" id="7"/>
            <p:cNvSpPr txBox="true"/>
            <p:nvPr/>
          </p:nvSpPr>
          <p:spPr>
            <a:xfrm>
              <a:off x="0" y="-47625"/>
              <a:ext cx="2191926" cy="283959"/>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472662" y="2539638"/>
            <a:ext cx="15786638" cy="783861"/>
          </a:xfrm>
          <a:prstGeom prst="rect">
            <a:avLst/>
          </a:prstGeom>
        </p:spPr>
        <p:txBody>
          <a:bodyPr anchor="t" rtlCol="false" tIns="0" lIns="0" bIns="0" rIns="0">
            <a:spAutoFit/>
          </a:bodyPr>
          <a:lstStyle/>
          <a:p>
            <a:pPr>
              <a:lnSpc>
                <a:spcPts val="6280"/>
              </a:lnSpc>
            </a:pPr>
            <a:r>
              <a:rPr lang="en-US" sz="4830" spc="-144">
                <a:solidFill>
                  <a:srgbClr val="1C1C1D"/>
                </a:solidFill>
                <a:latin typeface="Be Vietnam"/>
              </a:rPr>
              <a:t>Searching for a recommendation</a:t>
            </a:r>
          </a:p>
        </p:txBody>
      </p:sp>
      <p:sp>
        <p:nvSpPr>
          <p:cNvPr name="TextBox 9" id="9"/>
          <p:cNvSpPr txBox="true"/>
          <p:nvPr/>
        </p:nvSpPr>
        <p:spPr>
          <a:xfrm rot="0">
            <a:off x="1616462" y="1251224"/>
            <a:ext cx="5265016" cy="652917"/>
          </a:xfrm>
          <a:prstGeom prst="rect">
            <a:avLst/>
          </a:prstGeom>
        </p:spPr>
        <p:txBody>
          <a:bodyPr anchor="t" rtlCol="false" tIns="0" lIns="0" bIns="0" rIns="0">
            <a:spAutoFit/>
          </a:bodyPr>
          <a:lstStyle/>
          <a:p>
            <a:pPr>
              <a:lnSpc>
                <a:spcPts val="5410"/>
              </a:lnSpc>
            </a:pPr>
            <a:r>
              <a:rPr lang="en-US" sz="3864" spc="-38">
                <a:solidFill>
                  <a:srgbClr val="F9FAF4"/>
                </a:solidFill>
                <a:latin typeface="Be Vietnam Bold"/>
              </a:rPr>
              <a:t>SIMPLE TASK</a:t>
            </a:r>
          </a:p>
        </p:txBody>
      </p:sp>
      <p:sp>
        <p:nvSpPr>
          <p:cNvPr name="TextBox 10" id="10"/>
          <p:cNvSpPr txBox="true"/>
          <p:nvPr/>
        </p:nvSpPr>
        <p:spPr>
          <a:xfrm rot="0">
            <a:off x="1174953" y="4443256"/>
            <a:ext cx="16084347" cy="3909719"/>
          </a:xfrm>
          <a:prstGeom prst="rect">
            <a:avLst/>
          </a:prstGeom>
        </p:spPr>
        <p:txBody>
          <a:bodyPr anchor="t" rtlCol="false" tIns="0" lIns="0" bIns="0" rIns="0">
            <a:spAutoFit/>
          </a:bodyPr>
          <a:lstStyle/>
          <a:p>
            <a:pPr>
              <a:lnSpc>
                <a:spcPts val="4478"/>
              </a:lnSpc>
            </a:pPr>
            <a:r>
              <a:rPr lang="en-US" sz="3199">
                <a:solidFill>
                  <a:srgbClr val="F9FAF4"/>
                </a:solidFill>
                <a:latin typeface="Canva Sans"/>
              </a:rPr>
              <a:t>What we changed:</a:t>
            </a:r>
          </a:p>
          <a:p>
            <a:pPr marL="690678" indent="-345339" lvl="1">
              <a:lnSpc>
                <a:spcPts val="4478"/>
              </a:lnSpc>
              <a:buFont typeface="Arial"/>
              <a:buChar char="•"/>
            </a:pPr>
            <a:r>
              <a:rPr lang="en-US" sz="3199">
                <a:solidFill>
                  <a:srgbClr val="F9FAF4"/>
                </a:solidFill>
                <a:latin typeface="Canva Sans"/>
              </a:rPr>
              <a:t>Removing the toggle to “See Recs from Friends of Friends”</a:t>
            </a:r>
          </a:p>
          <a:p>
            <a:pPr marL="690678" indent="-345339" lvl="1">
              <a:lnSpc>
                <a:spcPts val="4478"/>
              </a:lnSpc>
              <a:buFont typeface="Arial"/>
              <a:buChar char="•"/>
            </a:pPr>
            <a:r>
              <a:rPr lang="en-US" sz="3199">
                <a:solidFill>
                  <a:srgbClr val="F9FAF4"/>
                </a:solidFill>
                <a:latin typeface="Canva Sans"/>
              </a:rPr>
              <a:t>Making recommendations from up to 3 degrees away automatically be visible</a:t>
            </a:r>
          </a:p>
          <a:p>
            <a:pPr marL="690678" indent="-345339" lvl="1">
              <a:lnSpc>
                <a:spcPts val="4478"/>
              </a:lnSpc>
              <a:buFont typeface="Arial"/>
              <a:buChar char="•"/>
            </a:pPr>
            <a:r>
              <a:rPr lang="en-US" sz="3199">
                <a:solidFill>
                  <a:srgbClr val="F9FAF4"/>
                </a:solidFill>
                <a:latin typeface="Canva Sans"/>
              </a:rPr>
              <a:t>No map as the backdrop of search</a:t>
            </a:r>
          </a:p>
          <a:p>
            <a:pPr marL="690678" indent="-345339" lvl="1">
              <a:lnSpc>
                <a:spcPts val="4478"/>
              </a:lnSpc>
              <a:buFont typeface="Arial"/>
              <a:buChar char="•"/>
            </a:pPr>
            <a:r>
              <a:rPr lang="en-US" sz="3199">
                <a:solidFill>
                  <a:srgbClr val="F9FAF4"/>
                </a:solidFill>
                <a:latin typeface="Canva Sans"/>
              </a:rPr>
              <a:t>“No recommendations found” pops up as a small window instead</a:t>
            </a:r>
          </a:p>
          <a:p>
            <a:pPr marL="690678" indent="-345339" lvl="1">
              <a:lnSpc>
                <a:spcPts val="4478"/>
              </a:lnSpc>
              <a:buFont typeface="Arial"/>
              <a:buChar char="•"/>
            </a:pPr>
            <a:r>
              <a:rPr lang="en-US" sz="3199">
                <a:solidFill>
                  <a:srgbClr val="F9FAF4"/>
                </a:solidFill>
                <a:latin typeface="Canva Sans"/>
              </a:rPr>
              <a:t>Search results offer more details on who has recommended as well as business number, address, and website</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956800" y="1028700"/>
            <a:ext cx="5621935" cy="2520040"/>
            <a:chOff x="0" y="0"/>
            <a:chExt cx="1557155" cy="697997"/>
          </a:xfrm>
        </p:grpSpPr>
        <p:sp>
          <p:nvSpPr>
            <p:cNvPr name="Freeform 3" id="3"/>
            <p:cNvSpPr/>
            <p:nvPr/>
          </p:nvSpPr>
          <p:spPr>
            <a:xfrm flipH="false" flipV="false" rot="0">
              <a:off x="0" y="0"/>
              <a:ext cx="1557155" cy="697997"/>
            </a:xfrm>
            <a:custGeom>
              <a:avLst/>
              <a:gdLst/>
              <a:ahLst/>
              <a:cxnLst/>
              <a:rect r="r" b="b" t="t" l="l"/>
              <a:pathLst>
                <a:path h="697997" w="1557155">
                  <a:moveTo>
                    <a:pt x="75740" y="0"/>
                  </a:moveTo>
                  <a:lnTo>
                    <a:pt x="1481415" y="0"/>
                  </a:lnTo>
                  <a:cubicBezTo>
                    <a:pt x="1523245" y="0"/>
                    <a:pt x="1557155" y="33910"/>
                    <a:pt x="1557155" y="75740"/>
                  </a:cubicBezTo>
                  <a:lnTo>
                    <a:pt x="1557155" y="622257"/>
                  </a:lnTo>
                  <a:cubicBezTo>
                    <a:pt x="1557155" y="642344"/>
                    <a:pt x="1549175" y="661609"/>
                    <a:pt x="1534971" y="675813"/>
                  </a:cubicBezTo>
                  <a:cubicBezTo>
                    <a:pt x="1520767" y="690017"/>
                    <a:pt x="1501502" y="697997"/>
                    <a:pt x="1481415" y="697997"/>
                  </a:cubicBezTo>
                  <a:lnTo>
                    <a:pt x="75740" y="697997"/>
                  </a:lnTo>
                  <a:cubicBezTo>
                    <a:pt x="33910" y="697997"/>
                    <a:pt x="0" y="664087"/>
                    <a:pt x="0" y="622257"/>
                  </a:cubicBezTo>
                  <a:lnTo>
                    <a:pt x="0" y="75740"/>
                  </a:lnTo>
                  <a:cubicBezTo>
                    <a:pt x="0" y="33910"/>
                    <a:pt x="33910" y="0"/>
                    <a:pt x="75740" y="0"/>
                  </a:cubicBezTo>
                  <a:close/>
                </a:path>
              </a:pathLst>
            </a:custGeom>
            <a:solidFill>
              <a:srgbClr val="907CE1"/>
            </a:solidFill>
          </p:spPr>
        </p:sp>
        <p:sp>
          <p:nvSpPr>
            <p:cNvPr name="TextBox 4" id="4"/>
            <p:cNvSpPr txBox="true"/>
            <p:nvPr/>
          </p:nvSpPr>
          <p:spPr>
            <a:xfrm>
              <a:off x="0" y="-47625"/>
              <a:ext cx="1557155"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956800" y="2099550"/>
            <a:ext cx="15645586" cy="1664255"/>
            <a:chOff x="0" y="0"/>
            <a:chExt cx="2151698" cy="228881"/>
          </a:xfrm>
        </p:grpSpPr>
        <p:sp>
          <p:nvSpPr>
            <p:cNvPr name="Freeform 6" id="6"/>
            <p:cNvSpPr/>
            <p:nvPr/>
          </p:nvSpPr>
          <p:spPr>
            <a:xfrm flipH="false" flipV="false" rot="0">
              <a:off x="0" y="0"/>
              <a:ext cx="2151698" cy="228881"/>
            </a:xfrm>
            <a:custGeom>
              <a:avLst/>
              <a:gdLst/>
              <a:ahLst/>
              <a:cxnLst/>
              <a:rect r="r" b="b" t="t" l="l"/>
              <a:pathLst>
                <a:path h="228881" w="2151698">
                  <a:moveTo>
                    <a:pt x="27216" y="0"/>
                  </a:moveTo>
                  <a:lnTo>
                    <a:pt x="2124483" y="0"/>
                  </a:lnTo>
                  <a:cubicBezTo>
                    <a:pt x="2131701" y="0"/>
                    <a:pt x="2138623" y="2867"/>
                    <a:pt x="2143727" y="7971"/>
                  </a:cubicBezTo>
                  <a:cubicBezTo>
                    <a:pt x="2148831" y="13075"/>
                    <a:pt x="2151698" y="19998"/>
                    <a:pt x="2151698" y="27216"/>
                  </a:cubicBezTo>
                  <a:lnTo>
                    <a:pt x="2151698" y="201665"/>
                  </a:lnTo>
                  <a:cubicBezTo>
                    <a:pt x="2151698" y="208883"/>
                    <a:pt x="2148831" y="215806"/>
                    <a:pt x="2143727" y="220909"/>
                  </a:cubicBezTo>
                  <a:cubicBezTo>
                    <a:pt x="2138623" y="226013"/>
                    <a:pt x="2131701" y="228881"/>
                    <a:pt x="2124483" y="228881"/>
                  </a:cubicBezTo>
                  <a:lnTo>
                    <a:pt x="27216" y="228881"/>
                  </a:lnTo>
                  <a:cubicBezTo>
                    <a:pt x="19998" y="228881"/>
                    <a:pt x="13075" y="226013"/>
                    <a:pt x="7971" y="220909"/>
                  </a:cubicBezTo>
                  <a:cubicBezTo>
                    <a:pt x="2867" y="215806"/>
                    <a:pt x="0" y="208883"/>
                    <a:pt x="0" y="201665"/>
                  </a:cubicBezTo>
                  <a:lnTo>
                    <a:pt x="0" y="27216"/>
                  </a:lnTo>
                  <a:cubicBezTo>
                    <a:pt x="0" y="19998"/>
                    <a:pt x="2867" y="13075"/>
                    <a:pt x="7971" y="7971"/>
                  </a:cubicBezTo>
                  <a:cubicBezTo>
                    <a:pt x="13075" y="2867"/>
                    <a:pt x="19998" y="0"/>
                    <a:pt x="27216" y="0"/>
                  </a:cubicBezTo>
                  <a:close/>
                </a:path>
              </a:pathLst>
            </a:custGeom>
            <a:solidFill>
              <a:srgbClr val="F9FAF4"/>
            </a:solidFill>
          </p:spPr>
        </p:sp>
        <p:sp>
          <p:nvSpPr>
            <p:cNvPr name="TextBox 7" id="7"/>
            <p:cNvSpPr txBox="true"/>
            <p:nvPr/>
          </p:nvSpPr>
          <p:spPr>
            <a:xfrm>
              <a:off x="0" y="-47625"/>
              <a:ext cx="2151698" cy="276506"/>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544562" y="2515934"/>
            <a:ext cx="15786638" cy="783861"/>
          </a:xfrm>
          <a:prstGeom prst="rect">
            <a:avLst/>
          </a:prstGeom>
        </p:spPr>
        <p:txBody>
          <a:bodyPr anchor="t" rtlCol="false" tIns="0" lIns="0" bIns="0" rIns="0">
            <a:spAutoFit/>
          </a:bodyPr>
          <a:lstStyle/>
          <a:p>
            <a:pPr>
              <a:lnSpc>
                <a:spcPts val="6280"/>
              </a:lnSpc>
            </a:pPr>
            <a:r>
              <a:rPr lang="en-US" sz="4830" spc="-144">
                <a:solidFill>
                  <a:srgbClr val="1C1C1D"/>
                </a:solidFill>
                <a:latin typeface="Be Vietnam"/>
              </a:rPr>
              <a:t>Leaving a recommendation</a:t>
            </a:r>
          </a:p>
        </p:txBody>
      </p:sp>
      <p:sp>
        <p:nvSpPr>
          <p:cNvPr name="TextBox 9" id="9"/>
          <p:cNvSpPr txBox="true"/>
          <p:nvPr/>
        </p:nvSpPr>
        <p:spPr>
          <a:xfrm rot="0">
            <a:off x="1544562" y="1251224"/>
            <a:ext cx="5265016" cy="652917"/>
          </a:xfrm>
          <a:prstGeom prst="rect">
            <a:avLst/>
          </a:prstGeom>
        </p:spPr>
        <p:txBody>
          <a:bodyPr anchor="t" rtlCol="false" tIns="0" lIns="0" bIns="0" rIns="0">
            <a:spAutoFit/>
          </a:bodyPr>
          <a:lstStyle/>
          <a:p>
            <a:pPr>
              <a:lnSpc>
                <a:spcPts val="5410"/>
              </a:lnSpc>
            </a:pPr>
            <a:r>
              <a:rPr lang="en-US" sz="3864" spc="-38">
                <a:solidFill>
                  <a:srgbClr val="F9FAF4"/>
                </a:solidFill>
                <a:latin typeface="Be Vietnam Bold"/>
              </a:rPr>
              <a:t>MODERATE TASK</a:t>
            </a:r>
          </a:p>
        </p:txBody>
      </p:sp>
      <p:sp>
        <p:nvSpPr>
          <p:cNvPr name="TextBox 10" id="10"/>
          <p:cNvSpPr txBox="true"/>
          <p:nvPr/>
        </p:nvSpPr>
        <p:spPr>
          <a:xfrm rot="0">
            <a:off x="992750" y="4140250"/>
            <a:ext cx="16302500" cy="5314950"/>
          </a:xfrm>
          <a:prstGeom prst="rect">
            <a:avLst/>
          </a:prstGeom>
        </p:spPr>
        <p:txBody>
          <a:bodyPr anchor="t" rtlCol="false" tIns="0" lIns="0" bIns="0" rIns="0">
            <a:spAutoFit/>
          </a:bodyPr>
          <a:lstStyle/>
          <a:p>
            <a:pPr>
              <a:lnSpc>
                <a:spcPts val="4200"/>
              </a:lnSpc>
            </a:pPr>
            <a:r>
              <a:rPr lang="en-US" sz="3000">
                <a:solidFill>
                  <a:srgbClr val="FFFFFF"/>
                </a:solidFill>
                <a:latin typeface="Canva Sans"/>
              </a:rPr>
              <a:t>What we changed:</a:t>
            </a:r>
          </a:p>
          <a:p>
            <a:pPr marL="647700" indent="-323850" lvl="1">
              <a:lnSpc>
                <a:spcPts val="4200"/>
              </a:lnSpc>
              <a:buFont typeface="Arial"/>
              <a:buChar char="•"/>
            </a:pPr>
            <a:r>
              <a:rPr lang="en-US" sz="3000">
                <a:solidFill>
                  <a:srgbClr val="FFFFFF"/>
                </a:solidFill>
                <a:latin typeface="Canva Sans"/>
              </a:rPr>
              <a:t>No “suggested services” pop up when you open up the search tab to leave a recommendation</a:t>
            </a:r>
          </a:p>
          <a:p>
            <a:pPr marL="647700" indent="-323850" lvl="1">
              <a:lnSpc>
                <a:spcPts val="4200"/>
              </a:lnSpc>
              <a:buFont typeface="Arial"/>
              <a:buChar char="•"/>
            </a:pPr>
            <a:r>
              <a:rPr lang="en-US" sz="3000">
                <a:solidFill>
                  <a:srgbClr val="FFFFFF"/>
                </a:solidFill>
                <a:latin typeface="Canva Sans"/>
              </a:rPr>
              <a:t>No “add a business profile” button; upon search, businesses that are on the app will  only ask the user for a written review, while businesses that aren’t will lead to a screen that promps the user for more information (phone number, website, etc.)</a:t>
            </a:r>
          </a:p>
          <a:p>
            <a:pPr marL="647700" indent="-323850" lvl="1">
              <a:lnSpc>
                <a:spcPts val="4200"/>
              </a:lnSpc>
              <a:buFont typeface="Arial"/>
              <a:buChar char="•"/>
            </a:pPr>
            <a:r>
              <a:rPr lang="en-US" sz="3000">
                <a:solidFill>
                  <a:srgbClr val="FFFFFF"/>
                </a:solidFill>
                <a:latin typeface="Canva Sans"/>
              </a:rPr>
              <a:t>Greyed out the post button if it is not ready to post</a:t>
            </a:r>
          </a:p>
          <a:p>
            <a:pPr marL="647700" indent="-323850" lvl="1">
              <a:lnSpc>
                <a:spcPts val="4200"/>
              </a:lnSpc>
              <a:buFont typeface="Arial"/>
              <a:buChar char="•"/>
            </a:pPr>
            <a:r>
              <a:rPr lang="en-US" sz="3000">
                <a:solidFill>
                  <a:srgbClr val="FFFFFF"/>
                </a:solidFill>
                <a:latin typeface="Canva Sans"/>
              </a:rPr>
              <a:t>Users can choose to post with their name and profile visible or stay semi-anonymous</a:t>
            </a:r>
          </a:p>
          <a:p>
            <a:pPr marL="1295400" indent="-431800" lvl="2">
              <a:lnSpc>
                <a:spcPts val="4200"/>
              </a:lnSpc>
              <a:buFont typeface="Arial"/>
              <a:buChar char="⚬"/>
            </a:pPr>
            <a:r>
              <a:rPr lang="en-US" sz="3000">
                <a:solidFill>
                  <a:srgbClr val="FFFFFF"/>
                </a:solidFill>
                <a:latin typeface="Canva Sans"/>
              </a:rPr>
              <a:t>E.g. “Tobey recommends this mechanic” vs. “Chelsea’s friend recommends this mechanic”</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321207" y="1028700"/>
            <a:ext cx="5621935" cy="2520040"/>
            <a:chOff x="0" y="0"/>
            <a:chExt cx="1557155" cy="697997"/>
          </a:xfrm>
        </p:grpSpPr>
        <p:sp>
          <p:nvSpPr>
            <p:cNvPr name="Freeform 3" id="3"/>
            <p:cNvSpPr/>
            <p:nvPr/>
          </p:nvSpPr>
          <p:spPr>
            <a:xfrm flipH="false" flipV="false" rot="0">
              <a:off x="0" y="0"/>
              <a:ext cx="1557155" cy="697997"/>
            </a:xfrm>
            <a:custGeom>
              <a:avLst/>
              <a:gdLst/>
              <a:ahLst/>
              <a:cxnLst/>
              <a:rect r="r" b="b" t="t" l="l"/>
              <a:pathLst>
                <a:path h="697997" w="1557155">
                  <a:moveTo>
                    <a:pt x="75740" y="0"/>
                  </a:moveTo>
                  <a:lnTo>
                    <a:pt x="1481415" y="0"/>
                  </a:lnTo>
                  <a:cubicBezTo>
                    <a:pt x="1523245" y="0"/>
                    <a:pt x="1557155" y="33910"/>
                    <a:pt x="1557155" y="75740"/>
                  </a:cubicBezTo>
                  <a:lnTo>
                    <a:pt x="1557155" y="622257"/>
                  </a:lnTo>
                  <a:cubicBezTo>
                    <a:pt x="1557155" y="642344"/>
                    <a:pt x="1549175" y="661609"/>
                    <a:pt x="1534971" y="675813"/>
                  </a:cubicBezTo>
                  <a:cubicBezTo>
                    <a:pt x="1520767" y="690017"/>
                    <a:pt x="1501502" y="697997"/>
                    <a:pt x="1481415" y="697997"/>
                  </a:cubicBezTo>
                  <a:lnTo>
                    <a:pt x="75740" y="697997"/>
                  </a:lnTo>
                  <a:cubicBezTo>
                    <a:pt x="33910" y="697997"/>
                    <a:pt x="0" y="664087"/>
                    <a:pt x="0" y="622257"/>
                  </a:cubicBezTo>
                  <a:lnTo>
                    <a:pt x="0" y="75740"/>
                  </a:lnTo>
                  <a:cubicBezTo>
                    <a:pt x="0" y="33910"/>
                    <a:pt x="33910" y="0"/>
                    <a:pt x="75740" y="0"/>
                  </a:cubicBezTo>
                  <a:close/>
                </a:path>
              </a:pathLst>
            </a:custGeom>
            <a:solidFill>
              <a:srgbClr val="907CE1"/>
            </a:solidFill>
          </p:spPr>
        </p:sp>
        <p:sp>
          <p:nvSpPr>
            <p:cNvPr name="TextBox 4" id="4"/>
            <p:cNvSpPr txBox="true"/>
            <p:nvPr/>
          </p:nvSpPr>
          <p:spPr>
            <a:xfrm>
              <a:off x="0" y="-47625"/>
              <a:ext cx="1557155"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321207" y="2097687"/>
            <a:ext cx="15694032" cy="2615450"/>
            <a:chOff x="0" y="0"/>
            <a:chExt cx="2158361" cy="359696"/>
          </a:xfrm>
        </p:grpSpPr>
        <p:sp>
          <p:nvSpPr>
            <p:cNvPr name="Freeform 6" id="6"/>
            <p:cNvSpPr/>
            <p:nvPr/>
          </p:nvSpPr>
          <p:spPr>
            <a:xfrm flipH="false" flipV="false" rot="0">
              <a:off x="0" y="0"/>
              <a:ext cx="2158361" cy="359696"/>
            </a:xfrm>
            <a:custGeom>
              <a:avLst/>
              <a:gdLst/>
              <a:ahLst/>
              <a:cxnLst/>
              <a:rect r="r" b="b" t="t" l="l"/>
              <a:pathLst>
                <a:path h="359696" w="2158361">
                  <a:moveTo>
                    <a:pt x="27132" y="0"/>
                  </a:moveTo>
                  <a:lnTo>
                    <a:pt x="2131229" y="0"/>
                  </a:lnTo>
                  <a:cubicBezTo>
                    <a:pt x="2146214" y="0"/>
                    <a:pt x="2158361" y="12147"/>
                    <a:pt x="2158361" y="27132"/>
                  </a:cubicBezTo>
                  <a:lnTo>
                    <a:pt x="2158361" y="332565"/>
                  </a:lnTo>
                  <a:cubicBezTo>
                    <a:pt x="2158361" y="347549"/>
                    <a:pt x="2146214" y="359696"/>
                    <a:pt x="2131229" y="359696"/>
                  </a:cubicBezTo>
                  <a:lnTo>
                    <a:pt x="27132" y="359696"/>
                  </a:lnTo>
                  <a:cubicBezTo>
                    <a:pt x="12147" y="359696"/>
                    <a:pt x="0" y="347549"/>
                    <a:pt x="0" y="332565"/>
                  </a:cubicBezTo>
                  <a:lnTo>
                    <a:pt x="0" y="27132"/>
                  </a:lnTo>
                  <a:cubicBezTo>
                    <a:pt x="0" y="12147"/>
                    <a:pt x="12147" y="0"/>
                    <a:pt x="27132" y="0"/>
                  </a:cubicBezTo>
                  <a:close/>
                </a:path>
              </a:pathLst>
            </a:custGeom>
            <a:solidFill>
              <a:srgbClr val="F9FAF4"/>
            </a:solidFill>
          </p:spPr>
        </p:sp>
        <p:sp>
          <p:nvSpPr>
            <p:cNvPr name="TextBox 7" id="7"/>
            <p:cNvSpPr txBox="true"/>
            <p:nvPr/>
          </p:nvSpPr>
          <p:spPr>
            <a:xfrm>
              <a:off x="0" y="-47625"/>
              <a:ext cx="2158361" cy="407321"/>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908969" y="2425977"/>
            <a:ext cx="14638854" cy="1958975"/>
          </a:xfrm>
          <a:prstGeom prst="rect">
            <a:avLst/>
          </a:prstGeom>
        </p:spPr>
        <p:txBody>
          <a:bodyPr anchor="t" rtlCol="false" tIns="0" lIns="0" bIns="0" rIns="0">
            <a:spAutoFit/>
          </a:bodyPr>
          <a:lstStyle/>
          <a:p>
            <a:pPr>
              <a:lnSpc>
                <a:spcPts val="5199"/>
              </a:lnSpc>
            </a:pPr>
            <a:r>
              <a:rPr lang="en-US" sz="3999" spc="-119">
                <a:solidFill>
                  <a:srgbClr val="1C1C1D"/>
                </a:solidFill>
                <a:latin typeface="Be Vietnam"/>
              </a:rPr>
              <a:t>Requesting a recommendation from your network (including friends of friends); passing on a recommendation request to your friends</a:t>
            </a:r>
          </a:p>
        </p:txBody>
      </p:sp>
      <p:sp>
        <p:nvSpPr>
          <p:cNvPr name="TextBox 9" id="9"/>
          <p:cNvSpPr txBox="true"/>
          <p:nvPr/>
        </p:nvSpPr>
        <p:spPr>
          <a:xfrm rot="0">
            <a:off x="1908969" y="1251224"/>
            <a:ext cx="5265016" cy="652917"/>
          </a:xfrm>
          <a:prstGeom prst="rect">
            <a:avLst/>
          </a:prstGeom>
        </p:spPr>
        <p:txBody>
          <a:bodyPr anchor="t" rtlCol="false" tIns="0" lIns="0" bIns="0" rIns="0">
            <a:spAutoFit/>
          </a:bodyPr>
          <a:lstStyle/>
          <a:p>
            <a:pPr>
              <a:lnSpc>
                <a:spcPts val="5410"/>
              </a:lnSpc>
            </a:pPr>
            <a:r>
              <a:rPr lang="en-US" sz="3864" spc="-38">
                <a:solidFill>
                  <a:srgbClr val="F9FAF4"/>
                </a:solidFill>
                <a:latin typeface="Be Vietnam Bold"/>
              </a:rPr>
              <a:t>COMPLEX TASK</a:t>
            </a:r>
          </a:p>
        </p:txBody>
      </p:sp>
      <p:sp>
        <p:nvSpPr>
          <p:cNvPr name="TextBox 10" id="10"/>
          <p:cNvSpPr txBox="true"/>
          <p:nvPr/>
        </p:nvSpPr>
        <p:spPr>
          <a:xfrm rot="0">
            <a:off x="1321207" y="5086350"/>
            <a:ext cx="15817747" cy="4471670"/>
          </a:xfrm>
          <a:prstGeom prst="rect">
            <a:avLst/>
          </a:prstGeom>
        </p:spPr>
        <p:txBody>
          <a:bodyPr anchor="t" rtlCol="false" tIns="0" lIns="0" bIns="0" rIns="0">
            <a:spAutoFit/>
          </a:bodyPr>
          <a:lstStyle/>
          <a:p>
            <a:pPr>
              <a:lnSpc>
                <a:spcPts val="4480"/>
              </a:lnSpc>
            </a:pPr>
            <a:r>
              <a:rPr lang="en-US" sz="3200">
                <a:solidFill>
                  <a:srgbClr val="FFFFFF"/>
                </a:solidFill>
                <a:latin typeface="Canva Sans"/>
              </a:rPr>
              <a:t>What we changed:</a:t>
            </a:r>
          </a:p>
          <a:p>
            <a:pPr marL="690881" indent="-345440" lvl="1">
              <a:lnSpc>
                <a:spcPts val="4480"/>
              </a:lnSpc>
              <a:buFont typeface="Arial"/>
              <a:buChar char="•"/>
            </a:pPr>
            <a:r>
              <a:rPr lang="en-US" sz="3200">
                <a:solidFill>
                  <a:srgbClr val="FFFFFF"/>
                </a:solidFill>
                <a:latin typeface="Canva Sans"/>
              </a:rPr>
              <a:t>We got rid of the “passing on a recommendation request” feature—all recommendation requests will go out to as many degrees of separation away as the user specifies</a:t>
            </a:r>
          </a:p>
          <a:p>
            <a:pPr marL="690881" indent="-345440" lvl="1">
              <a:lnSpc>
                <a:spcPts val="4480"/>
              </a:lnSpc>
              <a:buFont typeface="Arial"/>
              <a:buChar char="•"/>
            </a:pPr>
            <a:r>
              <a:rPr lang="en-US" sz="3200">
                <a:solidFill>
                  <a:srgbClr val="FFFFFF"/>
                </a:solidFill>
                <a:latin typeface="Canva Sans"/>
              </a:rPr>
              <a:t>Request a recommendation is available from pop-up that says no results in search page</a:t>
            </a:r>
          </a:p>
          <a:p>
            <a:pPr marL="690881" indent="-345440" lvl="1">
              <a:lnSpc>
                <a:spcPts val="4480"/>
              </a:lnSpc>
              <a:buFont typeface="Arial"/>
              <a:buChar char="•"/>
            </a:pPr>
            <a:r>
              <a:rPr lang="en-US" sz="3200">
                <a:solidFill>
                  <a:srgbClr val="FFFFFF"/>
                </a:solidFill>
                <a:latin typeface="Canva Sans"/>
              </a:rPr>
              <a:t>Requests from friends and from yourself can be seen in an organized format in the inbox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584109"/>
            <a:ext cx="16230600" cy="19050"/>
          </a:xfrm>
          <a:prstGeom prst="line">
            <a:avLst/>
          </a:prstGeom>
          <a:ln cap="flat" w="9525">
            <a:solidFill>
              <a:srgbClr val="DBDBDB"/>
            </a:solidFill>
            <a:prstDash val="solid"/>
            <a:headEnd type="none" len="sm" w="sm"/>
            <a:tailEnd type="none" len="sm" w="sm"/>
          </a:ln>
        </p:spPr>
      </p:sp>
      <p:grpSp>
        <p:nvGrpSpPr>
          <p:cNvPr name="Group 3" id="3"/>
          <p:cNvGrpSpPr/>
          <p:nvPr/>
        </p:nvGrpSpPr>
        <p:grpSpPr>
          <a:xfrm rot="0">
            <a:off x="6898671" y="3048211"/>
            <a:ext cx="4490658" cy="6204394"/>
            <a:chOff x="0" y="0"/>
            <a:chExt cx="5987544" cy="8272526"/>
          </a:xfrm>
        </p:grpSpPr>
        <p:grpSp>
          <p:nvGrpSpPr>
            <p:cNvPr name="Group 4" id="4"/>
            <p:cNvGrpSpPr/>
            <p:nvPr/>
          </p:nvGrpSpPr>
          <p:grpSpPr>
            <a:xfrm rot="0">
              <a:off x="0" y="0"/>
              <a:ext cx="5987544" cy="8272526"/>
              <a:chOff x="0" y="0"/>
              <a:chExt cx="1218217" cy="1683116"/>
            </a:xfrm>
          </p:grpSpPr>
          <p:sp>
            <p:nvSpPr>
              <p:cNvPr name="Freeform 5" id="5"/>
              <p:cNvSpPr/>
              <p:nvPr/>
            </p:nvSpPr>
            <p:spPr>
              <a:xfrm flipH="false" flipV="false" rot="0">
                <a:off x="0" y="0"/>
                <a:ext cx="1218217" cy="1683116"/>
              </a:xfrm>
              <a:custGeom>
                <a:avLst/>
                <a:gdLst/>
                <a:ahLst/>
                <a:cxnLst/>
                <a:rect r="r" b="b" t="t" l="l"/>
                <a:pathLst>
                  <a:path h="1683116" w="1218217">
                    <a:moveTo>
                      <a:pt x="92890" y="0"/>
                    </a:moveTo>
                    <a:lnTo>
                      <a:pt x="1125327" y="0"/>
                    </a:lnTo>
                    <a:cubicBezTo>
                      <a:pt x="1176629" y="0"/>
                      <a:pt x="1218217" y="41588"/>
                      <a:pt x="1218217" y="92890"/>
                    </a:cubicBezTo>
                    <a:lnTo>
                      <a:pt x="1218217" y="1590226"/>
                    </a:lnTo>
                    <a:cubicBezTo>
                      <a:pt x="1218217" y="1641528"/>
                      <a:pt x="1176629" y="1683116"/>
                      <a:pt x="1125327" y="1683116"/>
                    </a:cubicBezTo>
                    <a:lnTo>
                      <a:pt x="92890" y="1683116"/>
                    </a:lnTo>
                    <a:cubicBezTo>
                      <a:pt x="68254" y="1683116"/>
                      <a:pt x="44627" y="1673329"/>
                      <a:pt x="27207" y="1655909"/>
                    </a:cubicBezTo>
                    <a:cubicBezTo>
                      <a:pt x="9787" y="1638489"/>
                      <a:pt x="0" y="1614862"/>
                      <a:pt x="0" y="1590226"/>
                    </a:cubicBezTo>
                    <a:lnTo>
                      <a:pt x="0" y="92890"/>
                    </a:lnTo>
                    <a:cubicBezTo>
                      <a:pt x="0" y="41588"/>
                      <a:pt x="41588" y="0"/>
                      <a:pt x="92890" y="0"/>
                    </a:cubicBezTo>
                    <a:close/>
                  </a:path>
                </a:pathLst>
              </a:custGeom>
              <a:solidFill>
                <a:srgbClr val="907CE1"/>
              </a:solidFill>
            </p:spPr>
          </p:sp>
          <p:sp>
            <p:nvSpPr>
              <p:cNvPr name="TextBox 6" id="6"/>
              <p:cNvSpPr txBox="true"/>
              <p:nvPr/>
            </p:nvSpPr>
            <p:spPr>
              <a:xfrm>
                <a:off x="0" y="-47625"/>
                <a:ext cx="1218217" cy="1730741"/>
              </a:xfrm>
              <a:prstGeom prst="rect">
                <a:avLst/>
              </a:prstGeom>
            </p:spPr>
            <p:txBody>
              <a:bodyPr anchor="ctr" rtlCol="false" tIns="60797" lIns="60797" bIns="60797" rIns="60797"/>
              <a:lstStyle/>
              <a:p>
                <a:pPr algn="ctr">
                  <a:lnSpc>
                    <a:spcPts val="2800"/>
                  </a:lnSpc>
                </a:pPr>
              </a:p>
            </p:txBody>
          </p:sp>
        </p:grpSp>
        <p:grpSp>
          <p:nvGrpSpPr>
            <p:cNvPr name="Group 7" id="7"/>
            <p:cNvGrpSpPr>
              <a:grpSpLocks noChangeAspect="true"/>
            </p:cNvGrpSpPr>
            <p:nvPr/>
          </p:nvGrpSpPr>
          <p:grpSpPr>
            <a:xfrm rot="0">
              <a:off x="315867" y="339428"/>
              <a:ext cx="5321299" cy="53212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0" t="-100" r="0" b="-100"/>
                </a:stretch>
              </a:blipFill>
            </p:spPr>
          </p:sp>
          <p:sp>
            <p:nvSpPr>
              <p:cNvPr name="Freeform 9" id="9"/>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sp>
          <p:nvSpPr>
            <p:cNvPr name="TextBox 10" id="10"/>
            <p:cNvSpPr txBox="true"/>
            <p:nvPr/>
          </p:nvSpPr>
          <p:spPr>
            <a:xfrm rot="0">
              <a:off x="333122" y="6056846"/>
              <a:ext cx="5321299" cy="681410"/>
            </a:xfrm>
            <a:prstGeom prst="rect">
              <a:avLst/>
            </a:prstGeom>
          </p:spPr>
          <p:txBody>
            <a:bodyPr anchor="t" rtlCol="false" tIns="0" lIns="0" bIns="0" rIns="0">
              <a:spAutoFit/>
            </a:bodyPr>
            <a:lstStyle/>
            <a:p>
              <a:pPr>
                <a:lnSpc>
                  <a:spcPts val="4115"/>
                </a:lnSpc>
              </a:pPr>
              <a:r>
                <a:rPr lang="en-US" sz="3165" spc="-94">
                  <a:solidFill>
                    <a:srgbClr val="F9FAF4"/>
                  </a:solidFill>
                  <a:latin typeface="Be Vietnam Ultra-Bold"/>
                </a:rPr>
                <a:t>Jenna Kim</a:t>
              </a:r>
            </a:p>
          </p:txBody>
        </p:sp>
        <p:sp>
          <p:nvSpPr>
            <p:cNvPr name="TextBox 11" id="11"/>
            <p:cNvSpPr txBox="true"/>
            <p:nvPr/>
          </p:nvSpPr>
          <p:spPr>
            <a:xfrm rot="0">
              <a:off x="333122" y="6937713"/>
              <a:ext cx="5321299" cy="462506"/>
            </a:xfrm>
            <a:prstGeom prst="rect">
              <a:avLst/>
            </a:prstGeom>
          </p:spPr>
          <p:txBody>
            <a:bodyPr anchor="t" rtlCol="false" tIns="0" lIns="0" bIns="0" rIns="0">
              <a:spAutoFit/>
            </a:bodyPr>
            <a:lstStyle/>
            <a:p>
              <a:pPr>
                <a:lnSpc>
                  <a:spcPts val="2954"/>
                </a:lnSpc>
              </a:pPr>
              <a:r>
                <a:rPr lang="en-US" sz="2110" spc="-21">
                  <a:solidFill>
                    <a:srgbClr val="F9FAF4"/>
                  </a:solidFill>
                  <a:latin typeface="Be Vietnam"/>
                </a:rPr>
                <a:t>Computer Science ‘25</a:t>
              </a:r>
            </a:p>
          </p:txBody>
        </p:sp>
      </p:grpSp>
      <p:grpSp>
        <p:nvGrpSpPr>
          <p:cNvPr name="Group 12" id="12"/>
          <p:cNvGrpSpPr/>
          <p:nvPr/>
        </p:nvGrpSpPr>
        <p:grpSpPr>
          <a:xfrm rot="0">
            <a:off x="1028700" y="3036547"/>
            <a:ext cx="4490658" cy="6227722"/>
            <a:chOff x="0" y="0"/>
            <a:chExt cx="5987544" cy="8303630"/>
          </a:xfrm>
        </p:grpSpPr>
        <p:grpSp>
          <p:nvGrpSpPr>
            <p:cNvPr name="Group 13" id="13"/>
            <p:cNvGrpSpPr/>
            <p:nvPr/>
          </p:nvGrpSpPr>
          <p:grpSpPr>
            <a:xfrm rot="0">
              <a:off x="0" y="0"/>
              <a:ext cx="5987544" cy="8303630"/>
              <a:chOff x="0" y="0"/>
              <a:chExt cx="1218217" cy="1689444"/>
            </a:xfrm>
          </p:grpSpPr>
          <p:sp>
            <p:nvSpPr>
              <p:cNvPr name="Freeform 14" id="14"/>
              <p:cNvSpPr/>
              <p:nvPr/>
            </p:nvSpPr>
            <p:spPr>
              <a:xfrm flipH="false" flipV="false" rot="0">
                <a:off x="0" y="0"/>
                <a:ext cx="1218217" cy="1689444"/>
              </a:xfrm>
              <a:custGeom>
                <a:avLst/>
                <a:gdLst/>
                <a:ahLst/>
                <a:cxnLst/>
                <a:rect r="r" b="b" t="t" l="l"/>
                <a:pathLst>
                  <a:path h="1689444" w="1218217">
                    <a:moveTo>
                      <a:pt x="92890" y="0"/>
                    </a:moveTo>
                    <a:lnTo>
                      <a:pt x="1125327" y="0"/>
                    </a:lnTo>
                    <a:cubicBezTo>
                      <a:pt x="1176629" y="0"/>
                      <a:pt x="1218217" y="41588"/>
                      <a:pt x="1218217" y="92890"/>
                    </a:cubicBezTo>
                    <a:lnTo>
                      <a:pt x="1218217" y="1596554"/>
                    </a:lnTo>
                    <a:cubicBezTo>
                      <a:pt x="1218217" y="1621190"/>
                      <a:pt x="1208430" y="1644817"/>
                      <a:pt x="1191010" y="1662237"/>
                    </a:cubicBezTo>
                    <a:cubicBezTo>
                      <a:pt x="1173590" y="1679658"/>
                      <a:pt x="1149963" y="1689444"/>
                      <a:pt x="1125327" y="1689444"/>
                    </a:cubicBezTo>
                    <a:lnTo>
                      <a:pt x="92890" y="1689444"/>
                    </a:lnTo>
                    <a:cubicBezTo>
                      <a:pt x="41588" y="1689444"/>
                      <a:pt x="0" y="1647856"/>
                      <a:pt x="0" y="1596554"/>
                    </a:cubicBezTo>
                    <a:lnTo>
                      <a:pt x="0" y="92890"/>
                    </a:lnTo>
                    <a:cubicBezTo>
                      <a:pt x="0" y="41588"/>
                      <a:pt x="41588" y="0"/>
                      <a:pt x="92890" y="0"/>
                    </a:cubicBezTo>
                    <a:close/>
                  </a:path>
                </a:pathLst>
              </a:custGeom>
              <a:solidFill>
                <a:srgbClr val="F9FAF4"/>
              </a:solidFill>
            </p:spPr>
          </p:sp>
          <p:sp>
            <p:nvSpPr>
              <p:cNvPr name="TextBox 15" id="15"/>
              <p:cNvSpPr txBox="true"/>
              <p:nvPr/>
            </p:nvSpPr>
            <p:spPr>
              <a:xfrm>
                <a:off x="0" y="-47625"/>
                <a:ext cx="1218217" cy="1737069"/>
              </a:xfrm>
              <a:prstGeom prst="rect">
                <a:avLst/>
              </a:prstGeom>
            </p:spPr>
            <p:txBody>
              <a:bodyPr anchor="ctr" rtlCol="false" tIns="60797" lIns="60797" bIns="60797" rIns="60797"/>
              <a:lstStyle/>
              <a:p>
                <a:pPr algn="ctr">
                  <a:lnSpc>
                    <a:spcPts val="2800"/>
                  </a:lnSpc>
                </a:pPr>
              </a:p>
            </p:txBody>
          </p:sp>
        </p:grpSp>
        <p:grpSp>
          <p:nvGrpSpPr>
            <p:cNvPr name="Group 16" id="16"/>
            <p:cNvGrpSpPr>
              <a:grpSpLocks noChangeAspect="true"/>
            </p:cNvGrpSpPr>
            <p:nvPr/>
          </p:nvGrpSpPr>
          <p:grpSpPr>
            <a:xfrm rot="0">
              <a:off x="333122" y="370532"/>
              <a:ext cx="5321299" cy="532129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0" t="-16699" r="0" b="-16699"/>
                </a:stretch>
              </a:blipFill>
            </p:spPr>
          </p:sp>
          <p:sp>
            <p:nvSpPr>
              <p:cNvPr name="Freeform 18" id="18"/>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9FAF4"/>
              </a:solidFill>
            </p:spPr>
          </p:sp>
        </p:grpSp>
        <p:sp>
          <p:nvSpPr>
            <p:cNvPr name="TextBox 19" id="19"/>
            <p:cNvSpPr txBox="true"/>
            <p:nvPr/>
          </p:nvSpPr>
          <p:spPr>
            <a:xfrm rot="0">
              <a:off x="333122" y="6087950"/>
              <a:ext cx="5321299" cy="681410"/>
            </a:xfrm>
            <a:prstGeom prst="rect">
              <a:avLst/>
            </a:prstGeom>
          </p:spPr>
          <p:txBody>
            <a:bodyPr anchor="t" rtlCol="false" tIns="0" lIns="0" bIns="0" rIns="0">
              <a:spAutoFit/>
            </a:bodyPr>
            <a:lstStyle/>
            <a:p>
              <a:pPr>
                <a:lnSpc>
                  <a:spcPts val="4115"/>
                </a:lnSpc>
              </a:pPr>
              <a:r>
                <a:rPr lang="en-US" sz="3165" spc="-94">
                  <a:solidFill>
                    <a:srgbClr val="1C1C1D"/>
                  </a:solidFill>
                  <a:latin typeface="Be Vietnam Ultra-Bold"/>
                </a:rPr>
                <a:t>Emily Deng</a:t>
              </a:r>
            </a:p>
          </p:txBody>
        </p:sp>
        <p:sp>
          <p:nvSpPr>
            <p:cNvPr name="TextBox 20" id="20"/>
            <p:cNvSpPr txBox="true"/>
            <p:nvPr/>
          </p:nvSpPr>
          <p:spPr>
            <a:xfrm rot="0">
              <a:off x="333122" y="6985550"/>
              <a:ext cx="5321299" cy="462506"/>
            </a:xfrm>
            <a:prstGeom prst="rect">
              <a:avLst/>
            </a:prstGeom>
          </p:spPr>
          <p:txBody>
            <a:bodyPr anchor="t" rtlCol="false" tIns="0" lIns="0" bIns="0" rIns="0">
              <a:spAutoFit/>
            </a:bodyPr>
            <a:lstStyle/>
            <a:p>
              <a:pPr>
                <a:lnSpc>
                  <a:spcPts val="2954"/>
                </a:lnSpc>
              </a:pPr>
              <a:r>
                <a:rPr lang="en-US" sz="2110" spc="-21">
                  <a:solidFill>
                    <a:srgbClr val="1C1C1D"/>
                  </a:solidFill>
                  <a:latin typeface="Be Vietnam"/>
                </a:rPr>
                <a:t>Symbolic Systems ‘25</a:t>
              </a:r>
            </a:p>
          </p:txBody>
        </p:sp>
      </p:grpSp>
      <p:grpSp>
        <p:nvGrpSpPr>
          <p:cNvPr name="Group 21" id="21"/>
          <p:cNvGrpSpPr/>
          <p:nvPr/>
        </p:nvGrpSpPr>
        <p:grpSpPr>
          <a:xfrm rot="0">
            <a:off x="13018484" y="7607757"/>
            <a:ext cx="3990974" cy="978954"/>
            <a:chOff x="0" y="0"/>
            <a:chExt cx="5321299" cy="1305272"/>
          </a:xfrm>
        </p:grpSpPr>
        <p:sp>
          <p:nvSpPr>
            <p:cNvPr name="TextBox 22" id="22"/>
            <p:cNvSpPr txBox="true"/>
            <p:nvPr/>
          </p:nvSpPr>
          <p:spPr>
            <a:xfrm rot="0">
              <a:off x="0" y="-38100"/>
              <a:ext cx="5321299" cy="681410"/>
            </a:xfrm>
            <a:prstGeom prst="rect">
              <a:avLst/>
            </a:prstGeom>
          </p:spPr>
          <p:txBody>
            <a:bodyPr anchor="t" rtlCol="false" tIns="0" lIns="0" bIns="0" rIns="0">
              <a:spAutoFit/>
            </a:bodyPr>
            <a:lstStyle/>
            <a:p>
              <a:pPr>
                <a:lnSpc>
                  <a:spcPts val="4115"/>
                </a:lnSpc>
              </a:pPr>
              <a:r>
                <a:rPr lang="en-US" sz="3165" spc="-94">
                  <a:solidFill>
                    <a:srgbClr val="1C1C1D"/>
                  </a:solidFill>
                  <a:latin typeface="Be Vietnam Ultra-Bold"/>
                </a:rPr>
                <a:t>Ariane Lee</a:t>
              </a:r>
            </a:p>
          </p:txBody>
        </p:sp>
        <p:sp>
          <p:nvSpPr>
            <p:cNvPr name="TextBox 23" id="23"/>
            <p:cNvSpPr txBox="true"/>
            <p:nvPr/>
          </p:nvSpPr>
          <p:spPr>
            <a:xfrm rot="0">
              <a:off x="0" y="842766"/>
              <a:ext cx="5321299" cy="462506"/>
            </a:xfrm>
            <a:prstGeom prst="rect">
              <a:avLst/>
            </a:prstGeom>
          </p:spPr>
          <p:txBody>
            <a:bodyPr anchor="t" rtlCol="false" tIns="0" lIns="0" bIns="0" rIns="0">
              <a:spAutoFit/>
            </a:bodyPr>
            <a:lstStyle/>
            <a:p>
              <a:pPr>
                <a:lnSpc>
                  <a:spcPts val="2954"/>
                </a:lnSpc>
              </a:pPr>
              <a:r>
                <a:rPr lang="en-US" sz="2110" spc="-21">
                  <a:solidFill>
                    <a:srgbClr val="1C1C1D"/>
                  </a:solidFill>
                  <a:latin typeface="Be Vietnam"/>
                </a:rPr>
                <a:t>Computer Science ‘25</a:t>
              </a:r>
            </a:p>
          </p:txBody>
        </p:sp>
      </p:grpSp>
      <p:grpSp>
        <p:nvGrpSpPr>
          <p:cNvPr name="Group 24" id="24"/>
          <p:cNvGrpSpPr/>
          <p:nvPr/>
        </p:nvGrpSpPr>
        <p:grpSpPr>
          <a:xfrm rot="0">
            <a:off x="12518800" y="3059875"/>
            <a:ext cx="4490658" cy="6204394"/>
            <a:chOff x="0" y="0"/>
            <a:chExt cx="5987544" cy="8272526"/>
          </a:xfrm>
        </p:grpSpPr>
        <p:grpSp>
          <p:nvGrpSpPr>
            <p:cNvPr name="Group 25" id="25"/>
            <p:cNvGrpSpPr/>
            <p:nvPr/>
          </p:nvGrpSpPr>
          <p:grpSpPr>
            <a:xfrm rot="0">
              <a:off x="0" y="0"/>
              <a:ext cx="5987544" cy="8272526"/>
              <a:chOff x="0" y="0"/>
              <a:chExt cx="1218217" cy="1683116"/>
            </a:xfrm>
          </p:grpSpPr>
          <p:sp>
            <p:nvSpPr>
              <p:cNvPr name="Freeform 26" id="26"/>
              <p:cNvSpPr/>
              <p:nvPr/>
            </p:nvSpPr>
            <p:spPr>
              <a:xfrm flipH="false" flipV="false" rot="0">
                <a:off x="0" y="0"/>
                <a:ext cx="1218217" cy="1683116"/>
              </a:xfrm>
              <a:custGeom>
                <a:avLst/>
                <a:gdLst/>
                <a:ahLst/>
                <a:cxnLst/>
                <a:rect r="r" b="b" t="t" l="l"/>
                <a:pathLst>
                  <a:path h="1683116" w="1218217">
                    <a:moveTo>
                      <a:pt x="92890" y="0"/>
                    </a:moveTo>
                    <a:lnTo>
                      <a:pt x="1125327" y="0"/>
                    </a:lnTo>
                    <a:cubicBezTo>
                      <a:pt x="1176629" y="0"/>
                      <a:pt x="1218217" y="41588"/>
                      <a:pt x="1218217" y="92890"/>
                    </a:cubicBezTo>
                    <a:lnTo>
                      <a:pt x="1218217" y="1590226"/>
                    </a:lnTo>
                    <a:cubicBezTo>
                      <a:pt x="1218217" y="1641528"/>
                      <a:pt x="1176629" y="1683116"/>
                      <a:pt x="1125327" y="1683116"/>
                    </a:cubicBezTo>
                    <a:lnTo>
                      <a:pt x="92890" y="1683116"/>
                    </a:lnTo>
                    <a:cubicBezTo>
                      <a:pt x="68254" y="1683116"/>
                      <a:pt x="44627" y="1673329"/>
                      <a:pt x="27207" y="1655909"/>
                    </a:cubicBezTo>
                    <a:cubicBezTo>
                      <a:pt x="9787" y="1638489"/>
                      <a:pt x="0" y="1614862"/>
                      <a:pt x="0" y="1590226"/>
                    </a:cubicBezTo>
                    <a:lnTo>
                      <a:pt x="0" y="92890"/>
                    </a:lnTo>
                    <a:cubicBezTo>
                      <a:pt x="0" y="41588"/>
                      <a:pt x="41588" y="0"/>
                      <a:pt x="92890" y="0"/>
                    </a:cubicBezTo>
                    <a:close/>
                  </a:path>
                </a:pathLst>
              </a:custGeom>
              <a:solidFill>
                <a:srgbClr val="FFFFFF"/>
              </a:solidFill>
            </p:spPr>
          </p:sp>
          <p:sp>
            <p:nvSpPr>
              <p:cNvPr name="TextBox 27" id="27"/>
              <p:cNvSpPr txBox="true"/>
              <p:nvPr/>
            </p:nvSpPr>
            <p:spPr>
              <a:xfrm>
                <a:off x="0" y="-47625"/>
                <a:ext cx="1218217" cy="1730741"/>
              </a:xfrm>
              <a:prstGeom prst="rect">
                <a:avLst/>
              </a:prstGeom>
            </p:spPr>
            <p:txBody>
              <a:bodyPr anchor="ctr" rtlCol="false" tIns="60797" lIns="60797" bIns="60797" rIns="60797"/>
              <a:lstStyle/>
              <a:p>
                <a:pPr algn="ctr">
                  <a:lnSpc>
                    <a:spcPts val="2800"/>
                  </a:lnSpc>
                </a:pPr>
              </a:p>
            </p:txBody>
          </p:sp>
        </p:grpSp>
        <p:grpSp>
          <p:nvGrpSpPr>
            <p:cNvPr name="Group 28" id="28"/>
            <p:cNvGrpSpPr>
              <a:grpSpLocks noChangeAspect="true"/>
            </p:cNvGrpSpPr>
            <p:nvPr/>
          </p:nvGrpSpPr>
          <p:grpSpPr>
            <a:xfrm rot="0">
              <a:off x="315867" y="339428"/>
              <a:ext cx="5321299" cy="5321299"/>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l="0" t="-13200" r="0" b="-13200"/>
                </a:stretch>
              </a:blipFill>
            </p:spPr>
          </p:sp>
          <p:sp>
            <p:nvSpPr>
              <p:cNvPr name="Freeform 30" id="30"/>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sp>
          <p:nvSpPr>
            <p:cNvPr name="TextBox 31" id="31"/>
            <p:cNvSpPr txBox="true"/>
            <p:nvPr/>
          </p:nvSpPr>
          <p:spPr>
            <a:xfrm rot="0">
              <a:off x="333122" y="6056846"/>
              <a:ext cx="5321299" cy="681410"/>
            </a:xfrm>
            <a:prstGeom prst="rect">
              <a:avLst/>
            </a:prstGeom>
          </p:spPr>
          <p:txBody>
            <a:bodyPr anchor="t" rtlCol="false" tIns="0" lIns="0" bIns="0" rIns="0">
              <a:spAutoFit/>
            </a:bodyPr>
            <a:lstStyle/>
            <a:p>
              <a:pPr>
                <a:lnSpc>
                  <a:spcPts val="4115"/>
                </a:lnSpc>
              </a:pPr>
              <a:r>
                <a:rPr lang="en-US" sz="3165" spc="-94">
                  <a:solidFill>
                    <a:srgbClr val="231F1F"/>
                  </a:solidFill>
                  <a:latin typeface="Be Vietnam Ultra-Bold"/>
                </a:rPr>
                <a:t>Ariane Lee</a:t>
              </a:r>
            </a:p>
          </p:txBody>
        </p:sp>
        <p:sp>
          <p:nvSpPr>
            <p:cNvPr name="TextBox 32" id="32"/>
            <p:cNvSpPr txBox="true"/>
            <p:nvPr/>
          </p:nvSpPr>
          <p:spPr>
            <a:xfrm rot="0">
              <a:off x="333122" y="6937713"/>
              <a:ext cx="5321299" cy="462506"/>
            </a:xfrm>
            <a:prstGeom prst="rect">
              <a:avLst/>
            </a:prstGeom>
          </p:spPr>
          <p:txBody>
            <a:bodyPr anchor="t" rtlCol="false" tIns="0" lIns="0" bIns="0" rIns="0">
              <a:spAutoFit/>
            </a:bodyPr>
            <a:lstStyle/>
            <a:p>
              <a:pPr>
                <a:lnSpc>
                  <a:spcPts val="2954"/>
                </a:lnSpc>
              </a:pPr>
              <a:r>
                <a:rPr lang="en-US" sz="2110" spc="-21">
                  <a:solidFill>
                    <a:srgbClr val="231F1F"/>
                  </a:solidFill>
                  <a:latin typeface="Be Vietnam"/>
                </a:rPr>
                <a:t>Computer Science ‘25</a:t>
              </a:r>
            </a:p>
          </p:txBody>
        </p:sp>
      </p:grpSp>
      <p:sp>
        <p:nvSpPr>
          <p:cNvPr name="TextBox 33" id="33"/>
          <p:cNvSpPr txBox="true"/>
          <p:nvPr/>
        </p:nvSpPr>
        <p:spPr>
          <a:xfrm rot="0">
            <a:off x="1028700" y="915655"/>
            <a:ext cx="10330400"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The </a:t>
            </a:r>
            <a:r>
              <a:rPr lang="en-US" sz="9999" spc="-299">
                <a:solidFill>
                  <a:srgbClr val="907CE1"/>
                </a:solidFill>
                <a:latin typeface="Be Vietnam"/>
              </a:rPr>
              <a:t>Team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019261"/>
            <a:ext cx="11689981"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Usability Goals &amp; Key Measurements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05</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734601" y="1028700"/>
            <a:ext cx="4313635" cy="1749666"/>
            <a:chOff x="0" y="0"/>
            <a:chExt cx="2354155" cy="954876"/>
          </a:xfrm>
        </p:grpSpPr>
        <p:sp>
          <p:nvSpPr>
            <p:cNvPr name="Freeform 3" id="3"/>
            <p:cNvSpPr/>
            <p:nvPr/>
          </p:nvSpPr>
          <p:spPr>
            <a:xfrm flipH="false" flipV="false" rot="0">
              <a:off x="0" y="0"/>
              <a:ext cx="2354155" cy="954876"/>
            </a:xfrm>
            <a:custGeom>
              <a:avLst/>
              <a:gdLst/>
              <a:ahLst/>
              <a:cxnLst/>
              <a:rect r="r" b="b" t="t" l="l"/>
              <a:pathLst>
                <a:path h="954876" w="2354155">
                  <a:moveTo>
                    <a:pt x="98712" y="0"/>
                  </a:moveTo>
                  <a:lnTo>
                    <a:pt x="2255443" y="0"/>
                  </a:lnTo>
                  <a:cubicBezTo>
                    <a:pt x="2309960" y="0"/>
                    <a:pt x="2354155" y="44195"/>
                    <a:pt x="2354155" y="98712"/>
                  </a:cubicBezTo>
                  <a:lnTo>
                    <a:pt x="2354155" y="856164"/>
                  </a:lnTo>
                  <a:cubicBezTo>
                    <a:pt x="2354155" y="910681"/>
                    <a:pt x="2309960" y="954876"/>
                    <a:pt x="2255443" y="954876"/>
                  </a:cubicBezTo>
                  <a:lnTo>
                    <a:pt x="98712" y="954876"/>
                  </a:lnTo>
                  <a:cubicBezTo>
                    <a:pt x="44195" y="954876"/>
                    <a:pt x="0" y="910681"/>
                    <a:pt x="0" y="856164"/>
                  </a:cubicBezTo>
                  <a:lnTo>
                    <a:pt x="0" y="98712"/>
                  </a:lnTo>
                  <a:cubicBezTo>
                    <a:pt x="0" y="44195"/>
                    <a:pt x="44195" y="0"/>
                    <a:pt x="98712" y="0"/>
                  </a:cubicBezTo>
                  <a:close/>
                </a:path>
              </a:pathLst>
            </a:custGeom>
            <a:solidFill>
              <a:srgbClr val="907CE1"/>
            </a:solidFill>
          </p:spPr>
        </p:sp>
        <p:sp>
          <p:nvSpPr>
            <p:cNvPr name="TextBox 4" id="4"/>
            <p:cNvSpPr txBox="true"/>
            <p:nvPr/>
          </p:nvSpPr>
          <p:spPr>
            <a:xfrm>
              <a:off x="0" y="-47625"/>
              <a:ext cx="2354155" cy="1002501"/>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734601" y="1668187"/>
            <a:ext cx="4609413" cy="1594850"/>
            <a:chOff x="0" y="0"/>
            <a:chExt cx="1249053" cy="432170"/>
          </a:xfrm>
        </p:grpSpPr>
        <p:sp>
          <p:nvSpPr>
            <p:cNvPr name="Freeform 6" id="6"/>
            <p:cNvSpPr/>
            <p:nvPr/>
          </p:nvSpPr>
          <p:spPr>
            <a:xfrm flipH="false" flipV="false" rot="0">
              <a:off x="0" y="0"/>
              <a:ext cx="1249053" cy="432170"/>
            </a:xfrm>
            <a:custGeom>
              <a:avLst/>
              <a:gdLst/>
              <a:ahLst/>
              <a:cxnLst/>
              <a:rect r="r" b="b" t="t" l="l"/>
              <a:pathLst>
                <a:path h="432170" w="1249053">
                  <a:moveTo>
                    <a:pt x="92377" y="0"/>
                  </a:moveTo>
                  <a:lnTo>
                    <a:pt x="1156676" y="0"/>
                  </a:lnTo>
                  <a:cubicBezTo>
                    <a:pt x="1181176" y="0"/>
                    <a:pt x="1204672" y="9733"/>
                    <a:pt x="1221996" y="27057"/>
                  </a:cubicBezTo>
                  <a:cubicBezTo>
                    <a:pt x="1239320" y="44381"/>
                    <a:pt x="1249053" y="67877"/>
                    <a:pt x="1249053" y="92377"/>
                  </a:cubicBezTo>
                  <a:lnTo>
                    <a:pt x="1249053" y="339793"/>
                  </a:lnTo>
                  <a:cubicBezTo>
                    <a:pt x="1249053" y="364293"/>
                    <a:pt x="1239320" y="387790"/>
                    <a:pt x="1221996" y="405114"/>
                  </a:cubicBezTo>
                  <a:cubicBezTo>
                    <a:pt x="1204672" y="422438"/>
                    <a:pt x="1181176" y="432170"/>
                    <a:pt x="1156676" y="432170"/>
                  </a:cubicBezTo>
                  <a:lnTo>
                    <a:pt x="92377" y="432170"/>
                  </a:lnTo>
                  <a:cubicBezTo>
                    <a:pt x="67877" y="432170"/>
                    <a:pt x="44381" y="422438"/>
                    <a:pt x="27057" y="405114"/>
                  </a:cubicBezTo>
                  <a:cubicBezTo>
                    <a:pt x="9733" y="387790"/>
                    <a:pt x="0" y="364293"/>
                    <a:pt x="0" y="339793"/>
                  </a:cubicBezTo>
                  <a:lnTo>
                    <a:pt x="0" y="92377"/>
                  </a:lnTo>
                  <a:cubicBezTo>
                    <a:pt x="0" y="67877"/>
                    <a:pt x="9733" y="44381"/>
                    <a:pt x="27057" y="27057"/>
                  </a:cubicBezTo>
                  <a:cubicBezTo>
                    <a:pt x="44381" y="9733"/>
                    <a:pt x="67877" y="0"/>
                    <a:pt x="92377" y="0"/>
                  </a:cubicBezTo>
                  <a:close/>
                </a:path>
              </a:pathLst>
            </a:custGeom>
            <a:solidFill>
              <a:srgbClr val="F9FAF4"/>
            </a:solidFill>
          </p:spPr>
        </p:sp>
        <p:sp>
          <p:nvSpPr>
            <p:cNvPr name="TextBox 7" id="7"/>
            <p:cNvSpPr txBox="true"/>
            <p:nvPr/>
          </p:nvSpPr>
          <p:spPr>
            <a:xfrm>
              <a:off x="0" y="-47625"/>
              <a:ext cx="1249053" cy="479795"/>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5815685" y="890677"/>
            <a:ext cx="11613826" cy="3149869"/>
            <a:chOff x="0" y="0"/>
            <a:chExt cx="3594473" cy="974883"/>
          </a:xfrm>
        </p:grpSpPr>
        <p:sp>
          <p:nvSpPr>
            <p:cNvPr name="Freeform 9" id="9"/>
            <p:cNvSpPr/>
            <p:nvPr/>
          </p:nvSpPr>
          <p:spPr>
            <a:xfrm flipH="false" flipV="false" rot="0">
              <a:off x="0" y="0"/>
              <a:ext cx="3594473" cy="974883"/>
            </a:xfrm>
            <a:custGeom>
              <a:avLst/>
              <a:gdLst/>
              <a:ahLst/>
              <a:cxnLst/>
              <a:rect r="r" b="b" t="t" l="l"/>
              <a:pathLst>
                <a:path h="974883" w="3594473">
                  <a:moveTo>
                    <a:pt x="36664" y="0"/>
                  </a:moveTo>
                  <a:lnTo>
                    <a:pt x="3557809" y="0"/>
                  </a:lnTo>
                  <a:cubicBezTo>
                    <a:pt x="3578058" y="0"/>
                    <a:pt x="3594473" y="16415"/>
                    <a:pt x="3594473" y="36664"/>
                  </a:cubicBezTo>
                  <a:lnTo>
                    <a:pt x="3594473" y="938219"/>
                  </a:lnTo>
                  <a:cubicBezTo>
                    <a:pt x="3594473" y="958468"/>
                    <a:pt x="3578058" y="974883"/>
                    <a:pt x="3557809" y="974883"/>
                  </a:cubicBezTo>
                  <a:lnTo>
                    <a:pt x="36664" y="974883"/>
                  </a:lnTo>
                  <a:cubicBezTo>
                    <a:pt x="16415" y="974883"/>
                    <a:pt x="0" y="958468"/>
                    <a:pt x="0" y="938219"/>
                  </a:cubicBezTo>
                  <a:lnTo>
                    <a:pt x="0" y="36664"/>
                  </a:lnTo>
                  <a:cubicBezTo>
                    <a:pt x="0" y="16415"/>
                    <a:pt x="16415" y="0"/>
                    <a:pt x="36664" y="0"/>
                  </a:cubicBezTo>
                  <a:close/>
                </a:path>
              </a:pathLst>
            </a:custGeom>
            <a:solidFill>
              <a:srgbClr val="907CE1"/>
            </a:solidFill>
          </p:spPr>
        </p:sp>
        <p:sp>
          <p:nvSpPr>
            <p:cNvPr name="TextBox 10" id="10"/>
            <p:cNvSpPr txBox="true"/>
            <p:nvPr/>
          </p:nvSpPr>
          <p:spPr>
            <a:xfrm>
              <a:off x="0" y="-47625"/>
              <a:ext cx="3594473" cy="1022508"/>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6060251" y="1170686"/>
            <a:ext cx="11122717" cy="2646003"/>
          </a:xfrm>
          <a:custGeom>
            <a:avLst/>
            <a:gdLst/>
            <a:ahLst/>
            <a:cxnLst/>
            <a:rect r="r" b="b" t="t" l="l"/>
            <a:pathLst>
              <a:path h="2646003" w="11122717">
                <a:moveTo>
                  <a:pt x="0" y="0"/>
                </a:moveTo>
                <a:lnTo>
                  <a:pt x="11122717" y="0"/>
                </a:lnTo>
                <a:lnTo>
                  <a:pt x="11122717" y="2646003"/>
                </a:lnTo>
                <a:lnTo>
                  <a:pt x="0" y="2646003"/>
                </a:lnTo>
                <a:lnTo>
                  <a:pt x="0" y="0"/>
                </a:lnTo>
                <a:close/>
              </a:path>
            </a:pathLst>
          </a:custGeom>
          <a:blipFill>
            <a:blip r:embed="rId2"/>
            <a:stretch>
              <a:fillRect l="0" t="0" r="0" b="0"/>
            </a:stretch>
          </a:blipFill>
        </p:spPr>
      </p:sp>
      <p:sp>
        <p:nvSpPr>
          <p:cNvPr name="TextBox 12" id="12"/>
          <p:cNvSpPr txBox="true"/>
          <p:nvPr/>
        </p:nvSpPr>
        <p:spPr>
          <a:xfrm rot="0">
            <a:off x="1032903" y="1981821"/>
            <a:ext cx="4015333" cy="796545"/>
          </a:xfrm>
          <a:prstGeom prst="rect">
            <a:avLst/>
          </a:prstGeom>
        </p:spPr>
        <p:txBody>
          <a:bodyPr anchor="t" rtlCol="false" tIns="0" lIns="0" bIns="0" rIns="0">
            <a:spAutoFit/>
          </a:bodyPr>
          <a:lstStyle/>
          <a:p>
            <a:pPr>
              <a:lnSpc>
                <a:spcPts val="3187"/>
              </a:lnSpc>
            </a:pPr>
            <a:r>
              <a:rPr lang="en-US" sz="2451" spc="-73">
                <a:solidFill>
                  <a:srgbClr val="1C1C1D"/>
                </a:solidFill>
                <a:latin typeface="Be Vietnam"/>
              </a:rPr>
              <a:t>How </a:t>
            </a:r>
            <a:r>
              <a:rPr lang="en-US" sz="2451" spc="-73">
                <a:solidFill>
                  <a:srgbClr val="1C1C1D"/>
                </a:solidFill>
                <a:latin typeface="Be Vietnam Ultra-Bold"/>
              </a:rPr>
              <a:t>long</a:t>
            </a:r>
            <a:r>
              <a:rPr lang="en-US" sz="2451" spc="-73">
                <a:solidFill>
                  <a:srgbClr val="1C1C1D"/>
                </a:solidFill>
                <a:latin typeface="Be Vietnam"/>
              </a:rPr>
              <a:t> does it take to complete each of the tasks?</a:t>
            </a:r>
          </a:p>
        </p:txBody>
      </p:sp>
      <p:sp>
        <p:nvSpPr>
          <p:cNvPr name="TextBox 13" id="13"/>
          <p:cNvSpPr txBox="true"/>
          <p:nvPr/>
        </p:nvSpPr>
        <p:spPr>
          <a:xfrm rot="0">
            <a:off x="1032903" y="1155037"/>
            <a:ext cx="5263631" cy="330796"/>
          </a:xfrm>
          <a:prstGeom prst="rect">
            <a:avLst/>
          </a:prstGeom>
        </p:spPr>
        <p:txBody>
          <a:bodyPr anchor="t" rtlCol="false" tIns="0" lIns="0" bIns="0" rIns="0">
            <a:spAutoFit/>
          </a:bodyPr>
          <a:lstStyle/>
          <a:p>
            <a:pPr>
              <a:lnSpc>
                <a:spcPts val="2746"/>
              </a:lnSpc>
            </a:pPr>
            <a:r>
              <a:rPr lang="en-US" sz="1961" spc="-19">
                <a:solidFill>
                  <a:srgbClr val="F9FAF4"/>
                </a:solidFill>
                <a:latin typeface="Be Vietnam Bold"/>
              </a:rPr>
              <a:t>USABILITY GOAL: EFFICIENCY</a:t>
            </a:r>
          </a:p>
        </p:txBody>
      </p:sp>
      <p:grpSp>
        <p:nvGrpSpPr>
          <p:cNvPr name="Group 14" id="14"/>
          <p:cNvGrpSpPr/>
          <p:nvPr/>
        </p:nvGrpSpPr>
        <p:grpSpPr>
          <a:xfrm rot="0">
            <a:off x="5815685" y="4670893"/>
            <a:ext cx="11613826" cy="4468415"/>
            <a:chOff x="0" y="0"/>
            <a:chExt cx="3594473" cy="1382972"/>
          </a:xfrm>
        </p:grpSpPr>
        <p:sp>
          <p:nvSpPr>
            <p:cNvPr name="Freeform 15" id="15"/>
            <p:cNvSpPr/>
            <p:nvPr/>
          </p:nvSpPr>
          <p:spPr>
            <a:xfrm flipH="false" flipV="false" rot="0">
              <a:off x="0" y="0"/>
              <a:ext cx="3594473" cy="1382972"/>
            </a:xfrm>
            <a:custGeom>
              <a:avLst/>
              <a:gdLst/>
              <a:ahLst/>
              <a:cxnLst/>
              <a:rect r="r" b="b" t="t" l="l"/>
              <a:pathLst>
                <a:path h="1382972" w="3594473">
                  <a:moveTo>
                    <a:pt x="36664" y="0"/>
                  </a:moveTo>
                  <a:lnTo>
                    <a:pt x="3557809" y="0"/>
                  </a:lnTo>
                  <a:cubicBezTo>
                    <a:pt x="3578058" y="0"/>
                    <a:pt x="3594473" y="16415"/>
                    <a:pt x="3594473" y="36664"/>
                  </a:cubicBezTo>
                  <a:lnTo>
                    <a:pt x="3594473" y="1346308"/>
                  </a:lnTo>
                  <a:cubicBezTo>
                    <a:pt x="3594473" y="1366557"/>
                    <a:pt x="3578058" y="1382972"/>
                    <a:pt x="3557809" y="1382972"/>
                  </a:cubicBezTo>
                  <a:lnTo>
                    <a:pt x="36664" y="1382972"/>
                  </a:lnTo>
                  <a:cubicBezTo>
                    <a:pt x="16415" y="1382972"/>
                    <a:pt x="0" y="1366557"/>
                    <a:pt x="0" y="1346308"/>
                  </a:cubicBezTo>
                  <a:lnTo>
                    <a:pt x="0" y="36664"/>
                  </a:lnTo>
                  <a:cubicBezTo>
                    <a:pt x="0" y="16415"/>
                    <a:pt x="16415" y="0"/>
                    <a:pt x="36664" y="0"/>
                  </a:cubicBezTo>
                  <a:close/>
                </a:path>
              </a:pathLst>
            </a:custGeom>
            <a:solidFill>
              <a:srgbClr val="907CE1"/>
            </a:solidFill>
          </p:spPr>
        </p:sp>
        <p:sp>
          <p:nvSpPr>
            <p:cNvPr name="TextBox 16" id="16"/>
            <p:cNvSpPr txBox="true"/>
            <p:nvPr/>
          </p:nvSpPr>
          <p:spPr>
            <a:xfrm>
              <a:off x="0" y="-47625"/>
              <a:ext cx="3594473" cy="1430597"/>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6077637" y="4946848"/>
            <a:ext cx="11130876" cy="3914673"/>
          </a:xfrm>
          <a:custGeom>
            <a:avLst/>
            <a:gdLst/>
            <a:ahLst/>
            <a:cxnLst/>
            <a:rect r="r" b="b" t="t" l="l"/>
            <a:pathLst>
              <a:path h="3914673" w="11130876">
                <a:moveTo>
                  <a:pt x="0" y="0"/>
                </a:moveTo>
                <a:lnTo>
                  <a:pt x="11130876" y="0"/>
                </a:lnTo>
                <a:lnTo>
                  <a:pt x="11130876" y="3914673"/>
                </a:lnTo>
                <a:lnTo>
                  <a:pt x="0" y="3914673"/>
                </a:lnTo>
                <a:lnTo>
                  <a:pt x="0" y="0"/>
                </a:lnTo>
                <a:close/>
              </a:path>
            </a:pathLst>
          </a:custGeom>
          <a:blipFill>
            <a:blip r:embed="rId3"/>
            <a:stretch>
              <a:fillRect l="0" t="0" r="0" b="0"/>
            </a:stretch>
          </a:blipFill>
        </p:spPr>
      </p:sp>
      <p:grpSp>
        <p:nvGrpSpPr>
          <p:cNvPr name="Group 18" id="18"/>
          <p:cNvGrpSpPr/>
          <p:nvPr/>
        </p:nvGrpSpPr>
        <p:grpSpPr>
          <a:xfrm rot="0">
            <a:off x="734601" y="4670893"/>
            <a:ext cx="4313635" cy="1749666"/>
            <a:chOff x="0" y="0"/>
            <a:chExt cx="2354155" cy="954876"/>
          </a:xfrm>
        </p:grpSpPr>
        <p:sp>
          <p:nvSpPr>
            <p:cNvPr name="Freeform 19" id="19"/>
            <p:cNvSpPr/>
            <p:nvPr/>
          </p:nvSpPr>
          <p:spPr>
            <a:xfrm flipH="false" flipV="false" rot="0">
              <a:off x="0" y="0"/>
              <a:ext cx="2354155" cy="954876"/>
            </a:xfrm>
            <a:custGeom>
              <a:avLst/>
              <a:gdLst/>
              <a:ahLst/>
              <a:cxnLst/>
              <a:rect r="r" b="b" t="t" l="l"/>
              <a:pathLst>
                <a:path h="954876" w="2354155">
                  <a:moveTo>
                    <a:pt x="98712" y="0"/>
                  </a:moveTo>
                  <a:lnTo>
                    <a:pt x="2255443" y="0"/>
                  </a:lnTo>
                  <a:cubicBezTo>
                    <a:pt x="2309960" y="0"/>
                    <a:pt x="2354155" y="44195"/>
                    <a:pt x="2354155" y="98712"/>
                  </a:cubicBezTo>
                  <a:lnTo>
                    <a:pt x="2354155" y="856164"/>
                  </a:lnTo>
                  <a:cubicBezTo>
                    <a:pt x="2354155" y="910681"/>
                    <a:pt x="2309960" y="954876"/>
                    <a:pt x="2255443" y="954876"/>
                  </a:cubicBezTo>
                  <a:lnTo>
                    <a:pt x="98712" y="954876"/>
                  </a:lnTo>
                  <a:cubicBezTo>
                    <a:pt x="44195" y="954876"/>
                    <a:pt x="0" y="910681"/>
                    <a:pt x="0" y="856164"/>
                  </a:cubicBezTo>
                  <a:lnTo>
                    <a:pt x="0" y="98712"/>
                  </a:lnTo>
                  <a:cubicBezTo>
                    <a:pt x="0" y="44195"/>
                    <a:pt x="44195" y="0"/>
                    <a:pt x="98712" y="0"/>
                  </a:cubicBezTo>
                  <a:close/>
                </a:path>
              </a:pathLst>
            </a:custGeom>
            <a:solidFill>
              <a:srgbClr val="907CE1"/>
            </a:solidFill>
          </p:spPr>
        </p:sp>
        <p:sp>
          <p:nvSpPr>
            <p:cNvPr name="TextBox 20" id="20"/>
            <p:cNvSpPr txBox="true"/>
            <p:nvPr/>
          </p:nvSpPr>
          <p:spPr>
            <a:xfrm>
              <a:off x="0" y="-47625"/>
              <a:ext cx="2354155" cy="1002501"/>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754426" y="5311168"/>
            <a:ext cx="4609413" cy="1887436"/>
            <a:chOff x="0" y="0"/>
            <a:chExt cx="1249053" cy="511455"/>
          </a:xfrm>
        </p:grpSpPr>
        <p:sp>
          <p:nvSpPr>
            <p:cNvPr name="Freeform 22" id="22"/>
            <p:cNvSpPr/>
            <p:nvPr/>
          </p:nvSpPr>
          <p:spPr>
            <a:xfrm flipH="false" flipV="false" rot="0">
              <a:off x="0" y="0"/>
              <a:ext cx="1249053" cy="511455"/>
            </a:xfrm>
            <a:custGeom>
              <a:avLst/>
              <a:gdLst/>
              <a:ahLst/>
              <a:cxnLst/>
              <a:rect r="r" b="b" t="t" l="l"/>
              <a:pathLst>
                <a:path h="511455" w="1249053">
                  <a:moveTo>
                    <a:pt x="92377" y="0"/>
                  </a:moveTo>
                  <a:lnTo>
                    <a:pt x="1156676" y="0"/>
                  </a:lnTo>
                  <a:cubicBezTo>
                    <a:pt x="1181176" y="0"/>
                    <a:pt x="1204672" y="9733"/>
                    <a:pt x="1221996" y="27057"/>
                  </a:cubicBezTo>
                  <a:cubicBezTo>
                    <a:pt x="1239320" y="44381"/>
                    <a:pt x="1249053" y="67877"/>
                    <a:pt x="1249053" y="92377"/>
                  </a:cubicBezTo>
                  <a:lnTo>
                    <a:pt x="1249053" y="419078"/>
                  </a:lnTo>
                  <a:cubicBezTo>
                    <a:pt x="1249053" y="443578"/>
                    <a:pt x="1239320" y="467074"/>
                    <a:pt x="1221996" y="484398"/>
                  </a:cubicBezTo>
                  <a:cubicBezTo>
                    <a:pt x="1204672" y="501722"/>
                    <a:pt x="1181176" y="511455"/>
                    <a:pt x="1156676" y="511455"/>
                  </a:cubicBezTo>
                  <a:lnTo>
                    <a:pt x="92377" y="511455"/>
                  </a:lnTo>
                  <a:cubicBezTo>
                    <a:pt x="67877" y="511455"/>
                    <a:pt x="44381" y="501722"/>
                    <a:pt x="27057" y="484398"/>
                  </a:cubicBezTo>
                  <a:cubicBezTo>
                    <a:pt x="9733" y="467074"/>
                    <a:pt x="0" y="443578"/>
                    <a:pt x="0" y="419078"/>
                  </a:cubicBezTo>
                  <a:lnTo>
                    <a:pt x="0" y="92377"/>
                  </a:lnTo>
                  <a:cubicBezTo>
                    <a:pt x="0" y="67877"/>
                    <a:pt x="9733" y="44381"/>
                    <a:pt x="27057" y="27057"/>
                  </a:cubicBezTo>
                  <a:cubicBezTo>
                    <a:pt x="44381" y="9733"/>
                    <a:pt x="67877" y="0"/>
                    <a:pt x="92377" y="0"/>
                  </a:cubicBezTo>
                  <a:close/>
                </a:path>
              </a:pathLst>
            </a:custGeom>
            <a:solidFill>
              <a:srgbClr val="F9FAF4"/>
            </a:solidFill>
          </p:spPr>
        </p:sp>
        <p:sp>
          <p:nvSpPr>
            <p:cNvPr name="TextBox 23" id="23"/>
            <p:cNvSpPr txBox="true"/>
            <p:nvPr/>
          </p:nvSpPr>
          <p:spPr>
            <a:xfrm>
              <a:off x="0" y="-47625"/>
              <a:ext cx="1249053" cy="559080"/>
            </a:xfrm>
            <a:prstGeom prst="rect">
              <a:avLst/>
            </a:prstGeom>
          </p:spPr>
          <p:txBody>
            <a:bodyPr anchor="ctr" rtlCol="false" tIns="50800" lIns="50800" bIns="50800" rIns="50800"/>
            <a:lstStyle/>
            <a:p>
              <a:pPr algn="ctr">
                <a:lnSpc>
                  <a:spcPts val="2800"/>
                </a:lnSpc>
              </a:pPr>
            </a:p>
          </p:txBody>
        </p:sp>
      </p:grpSp>
      <p:sp>
        <p:nvSpPr>
          <p:cNvPr name="TextBox 24" id="24"/>
          <p:cNvSpPr txBox="true"/>
          <p:nvPr/>
        </p:nvSpPr>
        <p:spPr>
          <a:xfrm rot="0">
            <a:off x="1073487" y="5651329"/>
            <a:ext cx="3811162" cy="1188062"/>
          </a:xfrm>
          <a:prstGeom prst="rect">
            <a:avLst/>
          </a:prstGeom>
        </p:spPr>
        <p:txBody>
          <a:bodyPr anchor="t" rtlCol="false" tIns="0" lIns="0" bIns="0" rIns="0">
            <a:spAutoFit/>
          </a:bodyPr>
          <a:lstStyle/>
          <a:p>
            <a:pPr>
              <a:lnSpc>
                <a:spcPts val="3187"/>
              </a:lnSpc>
            </a:pPr>
            <a:r>
              <a:rPr lang="en-US" sz="2451" spc="-73">
                <a:solidFill>
                  <a:srgbClr val="1C1C1D"/>
                </a:solidFill>
                <a:latin typeface="Be Vietnam"/>
              </a:rPr>
              <a:t>How many </a:t>
            </a:r>
            <a:r>
              <a:rPr lang="en-US" sz="2451" spc="-73">
                <a:solidFill>
                  <a:srgbClr val="1C1C1D"/>
                </a:solidFill>
                <a:latin typeface="Be Vietnam Ultra-Bold"/>
              </a:rPr>
              <a:t>mistakes</a:t>
            </a:r>
            <a:r>
              <a:rPr lang="en-US" sz="2451" spc="-73">
                <a:solidFill>
                  <a:srgbClr val="1C1C1D"/>
                </a:solidFill>
                <a:latin typeface="Be Vietnam"/>
                <a:ea typeface="Be Vietnam"/>
              </a:rPr>
              <a:t> did the users m﻿ake to complete their tasks?</a:t>
            </a:r>
          </a:p>
        </p:txBody>
      </p:sp>
      <p:sp>
        <p:nvSpPr>
          <p:cNvPr name="TextBox 25" id="25"/>
          <p:cNvSpPr txBox="true"/>
          <p:nvPr/>
        </p:nvSpPr>
        <p:spPr>
          <a:xfrm rot="0">
            <a:off x="1073487" y="4814727"/>
            <a:ext cx="5263631" cy="331179"/>
          </a:xfrm>
          <a:prstGeom prst="rect">
            <a:avLst/>
          </a:prstGeom>
        </p:spPr>
        <p:txBody>
          <a:bodyPr anchor="t" rtlCol="false" tIns="0" lIns="0" bIns="0" rIns="0">
            <a:spAutoFit/>
          </a:bodyPr>
          <a:lstStyle/>
          <a:p>
            <a:pPr algn="just">
              <a:lnSpc>
                <a:spcPts val="2746"/>
              </a:lnSpc>
            </a:pPr>
            <a:r>
              <a:rPr lang="en-US" sz="1961" spc="-19">
                <a:solidFill>
                  <a:srgbClr val="F9FAF4"/>
                </a:solidFill>
                <a:latin typeface="Be Vietnam Bold"/>
              </a:rPr>
              <a:t>USABILITY GOAL: ROBUSTNESS</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From Last Week:</a:t>
            </a:r>
          </a:p>
        </p:txBody>
      </p:sp>
      <p:grpSp>
        <p:nvGrpSpPr>
          <p:cNvPr name="Group 6" id="6"/>
          <p:cNvGrpSpPr/>
          <p:nvPr/>
        </p:nvGrpSpPr>
        <p:grpSpPr>
          <a:xfrm rot="0">
            <a:off x="1028700" y="3946456"/>
            <a:ext cx="16230600" cy="4337188"/>
            <a:chOff x="0" y="0"/>
            <a:chExt cx="3859618" cy="1031378"/>
          </a:xfrm>
        </p:grpSpPr>
        <p:sp>
          <p:nvSpPr>
            <p:cNvPr name="Freeform 7" id="7"/>
            <p:cNvSpPr/>
            <p:nvPr/>
          </p:nvSpPr>
          <p:spPr>
            <a:xfrm flipH="false" flipV="false" rot="0">
              <a:off x="0" y="0"/>
              <a:ext cx="3859618" cy="1031378"/>
            </a:xfrm>
            <a:custGeom>
              <a:avLst/>
              <a:gdLst/>
              <a:ahLst/>
              <a:cxnLst/>
              <a:rect r="r" b="b" t="t" l="l"/>
              <a:pathLst>
                <a:path h="1031378" w="3859618">
                  <a:moveTo>
                    <a:pt x="26235" y="0"/>
                  </a:moveTo>
                  <a:lnTo>
                    <a:pt x="3833383" y="0"/>
                  </a:lnTo>
                  <a:cubicBezTo>
                    <a:pt x="3847872" y="0"/>
                    <a:pt x="3859618" y="11746"/>
                    <a:pt x="3859618" y="26235"/>
                  </a:cubicBezTo>
                  <a:lnTo>
                    <a:pt x="3859618" y="1005144"/>
                  </a:lnTo>
                  <a:cubicBezTo>
                    <a:pt x="3859618" y="1012102"/>
                    <a:pt x="3856854" y="1018774"/>
                    <a:pt x="3851934" y="1023694"/>
                  </a:cubicBezTo>
                  <a:cubicBezTo>
                    <a:pt x="3847014" y="1028614"/>
                    <a:pt x="3840342" y="1031378"/>
                    <a:pt x="3833383" y="1031378"/>
                  </a:cubicBezTo>
                  <a:lnTo>
                    <a:pt x="26235" y="1031378"/>
                  </a:lnTo>
                  <a:cubicBezTo>
                    <a:pt x="19277" y="1031378"/>
                    <a:pt x="12604" y="1028614"/>
                    <a:pt x="7684" y="1023694"/>
                  </a:cubicBezTo>
                  <a:cubicBezTo>
                    <a:pt x="2764" y="1018774"/>
                    <a:pt x="0" y="1012102"/>
                    <a:pt x="0" y="1005144"/>
                  </a:cubicBezTo>
                  <a:lnTo>
                    <a:pt x="0" y="26235"/>
                  </a:lnTo>
                  <a:cubicBezTo>
                    <a:pt x="0" y="11746"/>
                    <a:pt x="11746" y="0"/>
                    <a:pt x="26235" y="0"/>
                  </a:cubicBezTo>
                  <a:close/>
                </a:path>
              </a:pathLst>
            </a:custGeom>
            <a:solidFill>
              <a:srgbClr val="DBDBDB"/>
            </a:solidFill>
          </p:spPr>
        </p:sp>
        <p:sp>
          <p:nvSpPr>
            <p:cNvPr name="TextBox 8" id="8"/>
            <p:cNvSpPr txBox="true"/>
            <p:nvPr/>
          </p:nvSpPr>
          <p:spPr>
            <a:xfrm>
              <a:off x="0" y="-57150"/>
              <a:ext cx="3859618" cy="1088528"/>
            </a:xfrm>
            <a:prstGeom prst="rect">
              <a:avLst/>
            </a:prstGeom>
          </p:spPr>
          <p:txBody>
            <a:bodyPr anchor="ctr" rtlCol="false" tIns="50800" lIns="50800" bIns="50800" rIns="50800"/>
            <a:lstStyle/>
            <a:p>
              <a:pPr>
                <a:lnSpc>
                  <a:spcPts val="3920"/>
                </a:lnSpc>
              </a:pPr>
            </a:p>
          </p:txBody>
        </p:sp>
      </p:grpSp>
      <p:grpSp>
        <p:nvGrpSpPr>
          <p:cNvPr name="Group 9" id="9"/>
          <p:cNvGrpSpPr/>
          <p:nvPr/>
        </p:nvGrpSpPr>
        <p:grpSpPr>
          <a:xfrm rot="0">
            <a:off x="8770704" y="814527"/>
            <a:ext cx="9150433" cy="1168389"/>
            <a:chOff x="0" y="0"/>
            <a:chExt cx="2026480" cy="258755"/>
          </a:xfrm>
        </p:grpSpPr>
        <p:sp>
          <p:nvSpPr>
            <p:cNvPr name="Freeform 10" id="10"/>
            <p:cNvSpPr/>
            <p:nvPr/>
          </p:nvSpPr>
          <p:spPr>
            <a:xfrm flipH="false" flipV="false" rot="0">
              <a:off x="0" y="0"/>
              <a:ext cx="2026480" cy="258755"/>
            </a:xfrm>
            <a:custGeom>
              <a:avLst/>
              <a:gdLst/>
              <a:ahLst/>
              <a:cxnLst/>
              <a:rect r="r" b="b" t="t" l="l"/>
              <a:pathLst>
                <a:path h="258755" w="2026480">
                  <a:moveTo>
                    <a:pt x="46534" y="0"/>
                  </a:moveTo>
                  <a:lnTo>
                    <a:pt x="1979946" y="0"/>
                  </a:lnTo>
                  <a:cubicBezTo>
                    <a:pt x="1992287" y="0"/>
                    <a:pt x="2004123" y="4903"/>
                    <a:pt x="2012850" y="13629"/>
                  </a:cubicBezTo>
                  <a:cubicBezTo>
                    <a:pt x="2021577" y="22356"/>
                    <a:pt x="2026480" y="34192"/>
                    <a:pt x="2026480" y="46534"/>
                  </a:cubicBezTo>
                  <a:lnTo>
                    <a:pt x="2026480" y="212221"/>
                  </a:lnTo>
                  <a:cubicBezTo>
                    <a:pt x="2026480" y="237921"/>
                    <a:pt x="2005646" y="258755"/>
                    <a:pt x="1979946" y="258755"/>
                  </a:cubicBezTo>
                  <a:lnTo>
                    <a:pt x="46534" y="258755"/>
                  </a:lnTo>
                  <a:cubicBezTo>
                    <a:pt x="20834" y="258755"/>
                    <a:pt x="0" y="237921"/>
                    <a:pt x="0" y="212221"/>
                  </a:cubicBezTo>
                  <a:lnTo>
                    <a:pt x="0" y="46534"/>
                  </a:lnTo>
                  <a:cubicBezTo>
                    <a:pt x="0" y="20834"/>
                    <a:pt x="20834" y="0"/>
                    <a:pt x="46534" y="0"/>
                  </a:cubicBezTo>
                  <a:close/>
                </a:path>
              </a:pathLst>
            </a:custGeom>
            <a:solidFill>
              <a:srgbClr val="907CE1"/>
            </a:solidFill>
          </p:spPr>
        </p:sp>
        <p:sp>
          <p:nvSpPr>
            <p:cNvPr name="TextBox 11" id="11"/>
            <p:cNvSpPr txBox="true"/>
            <p:nvPr/>
          </p:nvSpPr>
          <p:spPr>
            <a:xfrm>
              <a:off x="0" y="-47625"/>
              <a:ext cx="2026480" cy="306380"/>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419432" y="4277623"/>
            <a:ext cx="15436178" cy="4203322"/>
          </a:xfrm>
          <a:prstGeom prst="rect">
            <a:avLst/>
          </a:prstGeom>
        </p:spPr>
        <p:txBody>
          <a:bodyPr anchor="t" rtlCol="false" tIns="0" lIns="0" bIns="0" rIns="0">
            <a:spAutoFit/>
          </a:bodyPr>
          <a:lstStyle/>
          <a:p>
            <a:pPr>
              <a:lnSpc>
                <a:spcPts val="5620"/>
              </a:lnSpc>
              <a:spcBef>
                <a:spcPct val="0"/>
              </a:spcBef>
            </a:pPr>
            <a:r>
              <a:rPr lang="en-US" sz="4014" spc="-40">
                <a:solidFill>
                  <a:srgbClr val="1C1C1D"/>
                </a:solidFill>
                <a:latin typeface="Be Vietnam"/>
              </a:rPr>
              <a:t>Overall, </a:t>
            </a:r>
            <a:r>
              <a:rPr lang="en-US" sz="4014" spc="-40">
                <a:solidFill>
                  <a:srgbClr val="1C1C1D"/>
                </a:solidFill>
                <a:latin typeface="Be Vietnam Ultra-Bold"/>
              </a:rPr>
              <a:t>participants took longer</a:t>
            </a:r>
            <a:r>
              <a:rPr lang="en-US" sz="4014" spc="-40">
                <a:solidFill>
                  <a:srgbClr val="1C1C1D"/>
                </a:solidFill>
                <a:latin typeface="Be Vietnam"/>
              </a:rPr>
              <a:t> than we expected to complete all the tasks, especially simple. A critical mistake was </a:t>
            </a:r>
            <a:r>
              <a:rPr lang="en-US" sz="4014" spc="-40">
                <a:solidFill>
                  <a:srgbClr val="1C1C1D"/>
                </a:solidFill>
                <a:latin typeface="Be Vietnam Ultra-Bold"/>
              </a:rPr>
              <a:t>navigating down a wrong path</a:t>
            </a:r>
            <a:r>
              <a:rPr lang="en-US" sz="4014" spc="-40">
                <a:solidFill>
                  <a:srgbClr val="1C1C1D"/>
                </a:solidFill>
                <a:latin typeface="Be Vietnam"/>
              </a:rPr>
              <a:t>, which led to many wrong buttons. However, all users were eventually able to complete all the tasks with some prompting. </a:t>
            </a:r>
          </a:p>
          <a:p>
            <a:pPr>
              <a:lnSpc>
                <a:spcPts val="5620"/>
              </a:lnSpc>
              <a:spcBef>
                <a:spcPct val="0"/>
              </a:spcBef>
            </a:pPr>
          </a:p>
        </p:txBody>
      </p:sp>
      <p:sp>
        <p:nvSpPr>
          <p:cNvPr name="TextBox 13" id="13"/>
          <p:cNvSpPr txBox="true"/>
          <p:nvPr/>
        </p:nvSpPr>
        <p:spPr>
          <a:xfrm rot="0">
            <a:off x="9303933" y="1000679"/>
            <a:ext cx="8385795" cy="719885"/>
          </a:xfrm>
          <a:prstGeom prst="rect">
            <a:avLst/>
          </a:prstGeom>
        </p:spPr>
        <p:txBody>
          <a:bodyPr anchor="t" rtlCol="false" tIns="0" lIns="0" bIns="0" rIns="0">
            <a:spAutoFit/>
          </a:bodyPr>
          <a:lstStyle/>
          <a:p>
            <a:pPr>
              <a:lnSpc>
                <a:spcPts val="5996"/>
              </a:lnSpc>
              <a:spcBef>
                <a:spcPct val="0"/>
              </a:spcBef>
            </a:pPr>
            <a:r>
              <a:rPr lang="en-US" sz="4283" spc="-42">
                <a:solidFill>
                  <a:srgbClr val="FFFFFF"/>
                </a:solidFill>
                <a:latin typeface="Be Vietnam Ultra-Bold"/>
              </a:rPr>
              <a:t>Efficienc</a:t>
            </a:r>
            <a:r>
              <a:rPr lang="en-US" sz="4283" spc="-42">
                <a:solidFill>
                  <a:srgbClr val="FFFFFF"/>
                </a:solidFill>
                <a:latin typeface="Be Vietnam Ultra-Bold"/>
              </a:rPr>
              <a:t>y: B           Robustness: B-</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How we are progressing</a:t>
            </a:r>
          </a:p>
        </p:txBody>
      </p:sp>
      <p:grpSp>
        <p:nvGrpSpPr>
          <p:cNvPr name="Group 6" id="6"/>
          <p:cNvGrpSpPr/>
          <p:nvPr/>
        </p:nvGrpSpPr>
        <p:grpSpPr>
          <a:xfrm rot="0">
            <a:off x="1028700" y="3946456"/>
            <a:ext cx="16230600" cy="4337188"/>
            <a:chOff x="0" y="0"/>
            <a:chExt cx="3859618" cy="1031378"/>
          </a:xfrm>
        </p:grpSpPr>
        <p:sp>
          <p:nvSpPr>
            <p:cNvPr name="Freeform 7" id="7"/>
            <p:cNvSpPr/>
            <p:nvPr/>
          </p:nvSpPr>
          <p:spPr>
            <a:xfrm flipH="false" flipV="false" rot="0">
              <a:off x="0" y="0"/>
              <a:ext cx="3859618" cy="1031378"/>
            </a:xfrm>
            <a:custGeom>
              <a:avLst/>
              <a:gdLst/>
              <a:ahLst/>
              <a:cxnLst/>
              <a:rect r="r" b="b" t="t" l="l"/>
              <a:pathLst>
                <a:path h="1031378" w="3859618">
                  <a:moveTo>
                    <a:pt x="26235" y="0"/>
                  </a:moveTo>
                  <a:lnTo>
                    <a:pt x="3833383" y="0"/>
                  </a:lnTo>
                  <a:cubicBezTo>
                    <a:pt x="3847872" y="0"/>
                    <a:pt x="3859618" y="11746"/>
                    <a:pt x="3859618" y="26235"/>
                  </a:cubicBezTo>
                  <a:lnTo>
                    <a:pt x="3859618" y="1005144"/>
                  </a:lnTo>
                  <a:cubicBezTo>
                    <a:pt x="3859618" y="1012102"/>
                    <a:pt x="3856854" y="1018774"/>
                    <a:pt x="3851934" y="1023694"/>
                  </a:cubicBezTo>
                  <a:cubicBezTo>
                    <a:pt x="3847014" y="1028614"/>
                    <a:pt x="3840342" y="1031378"/>
                    <a:pt x="3833383" y="1031378"/>
                  </a:cubicBezTo>
                  <a:lnTo>
                    <a:pt x="26235" y="1031378"/>
                  </a:lnTo>
                  <a:cubicBezTo>
                    <a:pt x="19277" y="1031378"/>
                    <a:pt x="12604" y="1028614"/>
                    <a:pt x="7684" y="1023694"/>
                  </a:cubicBezTo>
                  <a:cubicBezTo>
                    <a:pt x="2764" y="1018774"/>
                    <a:pt x="0" y="1012102"/>
                    <a:pt x="0" y="1005144"/>
                  </a:cubicBezTo>
                  <a:lnTo>
                    <a:pt x="0" y="26235"/>
                  </a:lnTo>
                  <a:cubicBezTo>
                    <a:pt x="0" y="11746"/>
                    <a:pt x="11746" y="0"/>
                    <a:pt x="26235" y="0"/>
                  </a:cubicBezTo>
                  <a:close/>
                </a:path>
              </a:pathLst>
            </a:custGeom>
            <a:solidFill>
              <a:srgbClr val="DBDBDB"/>
            </a:solidFill>
          </p:spPr>
        </p:sp>
        <p:sp>
          <p:nvSpPr>
            <p:cNvPr name="TextBox 8" id="8"/>
            <p:cNvSpPr txBox="true"/>
            <p:nvPr/>
          </p:nvSpPr>
          <p:spPr>
            <a:xfrm>
              <a:off x="0" y="-57150"/>
              <a:ext cx="3859618" cy="1088528"/>
            </a:xfrm>
            <a:prstGeom prst="rect">
              <a:avLst/>
            </a:prstGeom>
          </p:spPr>
          <p:txBody>
            <a:bodyPr anchor="ctr" rtlCol="false" tIns="50800" lIns="50800" bIns="50800" rIns="50800"/>
            <a:lstStyle/>
            <a:p>
              <a:pPr>
                <a:lnSpc>
                  <a:spcPts val="3920"/>
                </a:lnSpc>
              </a:pPr>
            </a:p>
          </p:txBody>
        </p:sp>
      </p:grpSp>
      <p:sp>
        <p:nvSpPr>
          <p:cNvPr name="TextBox 9" id="9"/>
          <p:cNvSpPr txBox="true"/>
          <p:nvPr/>
        </p:nvSpPr>
        <p:spPr>
          <a:xfrm rot="0">
            <a:off x="1419432" y="4277623"/>
            <a:ext cx="15436178" cy="3702050"/>
          </a:xfrm>
          <a:prstGeom prst="rect">
            <a:avLst/>
          </a:prstGeom>
        </p:spPr>
        <p:txBody>
          <a:bodyPr anchor="t" rtlCol="false" tIns="0" lIns="0" bIns="0" rIns="0">
            <a:spAutoFit/>
          </a:bodyPr>
          <a:lstStyle/>
          <a:p>
            <a:pPr>
              <a:lnSpc>
                <a:spcPts val="4900"/>
              </a:lnSpc>
              <a:spcBef>
                <a:spcPct val="0"/>
              </a:spcBef>
            </a:pPr>
            <a:r>
              <a:rPr lang="en-US" sz="3500" spc="-35">
                <a:solidFill>
                  <a:srgbClr val="1C1C1D"/>
                </a:solidFill>
                <a:latin typeface="Be Vietnam"/>
              </a:rPr>
              <a:t>We have </a:t>
            </a:r>
            <a:r>
              <a:rPr lang="en-US" sz="3500" spc="-35">
                <a:solidFill>
                  <a:srgbClr val="1C1C1D"/>
                </a:solidFill>
                <a:latin typeface="Be Vietnam Ultra-Bold"/>
              </a:rPr>
              <a:t>cut down on screens</a:t>
            </a:r>
            <a:r>
              <a:rPr lang="en-US" sz="3500" spc="-35">
                <a:solidFill>
                  <a:srgbClr val="1C1C1D"/>
                </a:solidFill>
                <a:latin typeface="Be Vietnam"/>
              </a:rPr>
              <a:t> and </a:t>
            </a:r>
            <a:r>
              <a:rPr lang="en-US" sz="3500" spc="-35">
                <a:solidFill>
                  <a:srgbClr val="1C1C1D"/>
                </a:solidFill>
                <a:latin typeface="Be Vietnam Ultra-Bold"/>
              </a:rPr>
              <a:t>gotten rid of more complicated or somewhat irrelevant functionality</a:t>
            </a:r>
            <a:r>
              <a:rPr lang="en-US" sz="3500" spc="-35">
                <a:solidFill>
                  <a:srgbClr val="1C1C1D"/>
                </a:solidFill>
                <a:latin typeface="Be Vietnam"/>
              </a:rPr>
              <a:t>. We have also designed a cleaner UI that utilizes icons and flows that are reminiscent of other apps such as Instagram and Yelp. Ideally, these changes will make the Grapevine app </a:t>
            </a:r>
            <a:r>
              <a:rPr lang="en-US" sz="3500" spc="-35">
                <a:solidFill>
                  <a:srgbClr val="1C1C1D"/>
                </a:solidFill>
                <a:latin typeface="Be Vietnam Ultra-Bold"/>
              </a:rPr>
              <a:t>more intuitive</a:t>
            </a:r>
            <a:r>
              <a:rPr lang="en-US" sz="3500" spc="-35">
                <a:solidFill>
                  <a:srgbClr val="1C1C1D"/>
                </a:solidFill>
                <a:latin typeface="Be Vietnam"/>
              </a:rPr>
              <a:t> and allow the user to navigate faster and make less mistakes.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019261"/>
            <a:ext cx="11689981"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Revised Interface Sketches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06</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254774" y="781329"/>
            <a:ext cx="5596548" cy="8183442"/>
            <a:chOff x="0" y="0"/>
            <a:chExt cx="1232731" cy="1802537"/>
          </a:xfrm>
        </p:grpSpPr>
        <p:sp>
          <p:nvSpPr>
            <p:cNvPr name="Freeform 6" id="6"/>
            <p:cNvSpPr/>
            <p:nvPr/>
          </p:nvSpPr>
          <p:spPr>
            <a:xfrm flipH="false" flipV="false" rot="0">
              <a:off x="0" y="0"/>
              <a:ext cx="1232731" cy="1802537"/>
            </a:xfrm>
            <a:custGeom>
              <a:avLst/>
              <a:gdLst/>
              <a:ahLst/>
              <a:cxnLst/>
              <a:rect r="r" b="b" t="t" l="l"/>
              <a:pathLst>
                <a:path h="1802537" w="1232731">
                  <a:moveTo>
                    <a:pt x="76084" y="0"/>
                  </a:moveTo>
                  <a:lnTo>
                    <a:pt x="1156648" y="0"/>
                  </a:lnTo>
                  <a:cubicBezTo>
                    <a:pt x="1176826" y="0"/>
                    <a:pt x="1196178" y="8016"/>
                    <a:pt x="1210447" y="22284"/>
                  </a:cubicBezTo>
                  <a:cubicBezTo>
                    <a:pt x="1224715" y="36553"/>
                    <a:pt x="1232731" y="55905"/>
                    <a:pt x="1232731" y="76084"/>
                  </a:cubicBezTo>
                  <a:lnTo>
                    <a:pt x="1232731" y="1726453"/>
                  </a:lnTo>
                  <a:cubicBezTo>
                    <a:pt x="1232731" y="1768473"/>
                    <a:pt x="1198667" y="1802537"/>
                    <a:pt x="1156648" y="1802537"/>
                  </a:cubicBezTo>
                  <a:lnTo>
                    <a:pt x="76084" y="1802537"/>
                  </a:lnTo>
                  <a:cubicBezTo>
                    <a:pt x="55905" y="1802537"/>
                    <a:pt x="36553" y="1794521"/>
                    <a:pt x="22284" y="1780253"/>
                  </a:cubicBezTo>
                  <a:cubicBezTo>
                    <a:pt x="8016" y="1765984"/>
                    <a:pt x="0" y="1746632"/>
                    <a:pt x="0" y="1726453"/>
                  </a:cubicBezTo>
                  <a:lnTo>
                    <a:pt x="0" y="76084"/>
                  </a:lnTo>
                  <a:cubicBezTo>
                    <a:pt x="0" y="55905"/>
                    <a:pt x="8016" y="36553"/>
                    <a:pt x="22284" y="22284"/>
                  </a:cubicBezTo>
                  <a:cubicBezTo>
                    <a:pt x="36553" y="8016"/>
                    <a:pt x="55905" y="0"/>
                    <a:pt x="76084" y="0"/>
                  </a:cubicBezTo>
                  <a:close/>
                </a:path>
              </a:pathLst>
            </a:custGeom>
            <a:solidFill>
              <a:srgbClr val="907CE1"/>
            </a:solidFill>
          </p:spPr>
        </p:sp>
        <p:sp>
          <p:nvSpPr>
            <p:cNvPr name="TextBox 7" id="7"/>
            <p:cNvSpPr txBox="true"/>
            <p:nvPr/>
          </p:nvSpPr>
          <p:spPr>
            <a:xfrm>
              <a:off x="0" y="-47625"/>
              <a:ext cx="1232731" cy="185016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628871" y="1106127"/>
            <a:ext cx="4848355" cy="7491789"/>
          </a:xfrm>
          <a:custGeom>
            <a:avLst/>
            <a:gdLst/>
            <a:ahLst/>
            <a:cxnLst/>
            <a:rect r="r" b="b" t="t" l="l"/>
            <a:pathLst>
              <a:path h="7491789" w="4848355">
                <a:moveTo>
                  <a:pt x="0" y="0"/>
                </a:moveTo>
                <a:lnTo>
                  <a:pt x="4848355" y="0"/>
                </a:lnTo>
                <a:lnTo>
                  <a:pt x="4848355" y="7491789"/>
                </a:lnTo>
                <a:lnTo>
                  <a:pt x="0" y="7491789"/>
                </a:lnTo>
                <a:lnTo>
                  <a:pt x="0" y="0"/>
                </a:lnTo>
                <a:close/>
              </a:path>
            </a:pathLst>
          </a:custGeom>
          <a:blipFill>
            <a:blip r:embed="rId2"/>
            <a:stretch>
              <a:fillRect l="0" t="0" r="0" b="0"/>
            </a:stretch>
          </a:blipFill>
        </p:spPr>
      </p:sp>
      <p:sp>
        <p:nvSpPr>
          <p:cNvPr name="TextBox 9" id="9"/>
          <p:cNvSpPr txBox="true"/>
          <p:nvPr/>
        </p:nvSpPr>
        <p:spPr>
          <a:xfrm rot="0">
            <a:off x="1028700" y="5311086"/>
            <a:ext cx="7090685" cy="39382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Last week, we noticed that when no 1st degree friend recommendations appeared, many</a:t>
            </a:r>
            <a:r>
              <a:rPr lang="en-US" sz="2826">
                <a:solidFill>
                  <a:srgbClr val="F9FAF4"/>
                </a:solidFill>
                <a:latin typeface="Canva Sans"/>
              </a:rPr>
              <a:t> participants </a:t>
            </a:r>
            <a:r>
              <a:rPr lang="en-US" sz="2826">
                <a:solidFill>
                  <a:srgbClr val="907CE1"/>
                </a:solidFill>
                <a:latin typeface="Canva Sans Bold"/>
              </a:rPr>
              <a:t>defaulted to requesting recommendations. </a:t>
            </a:r>
            <a:r>
              <a:rPr lang="en-US" sz="2826">
                <a:solidFill>
                  <a:srgbClr val="F9FAF4"/>
                </a:solidFill>
                <a:latin typeface="Canva Sans"/>
              </a:rPr>
              <a:t>Instead, we wanted users to to first toggle the results setting and also see recommendations from 2nd degree friends. </a:t>
            </a:r>
          </a:p>
        </p:txBody>
      </p:sp>
      <p:sp>
        <p:nvSpPr>
          <p:cNvPr name="TextBox 10" id="10"/>
          <p:cNvSpPr txBox="true"/>
          <p:nvPr/>
        </p:nvSpPr>
        <p:spPr>
          <a:xfrm rot="0">
            <a:off x="12636620" y="5036932"/>
            <a:ext cx="2305679" cy="701018"/>
          </a:xfrm>
          <a:prstGeom prst="rect">
            <a:avLst/>
          </a:prstGeom>
        </p:spPr>
        <p:txBody>
          <a:bodyPr anchor="t" rtlCol="false" tIns="0" lIns="0" bIns="0" rIns="0">
            <a:spAutoFit/>
          </a:bodyPr>
          <a:lstStyle/>
          <a:p>
            <a:pPr algn="ctr">
              <a:lnSpc>
                <a:spcPts val="2879"/>
              </a:lnSpc>
            </a:pPr>
            <a:r>
              <a:rPr lang="en-US" sz="2056" spc="-20">
                <a:solidFill>
                  <a:srgbClr val="000000"/>
                </a:solidFill>
                <a:latin typeface="Be Vietnam Bold Italics"/>
              </a:rPr>
              <a:t>Requesting Recommendations</a:t>
            </a:r>
          </a:p>
        </p:txBody>
      </p:sp>
      <p:sp>
        <p:nvSpPr>
          <p:cNvPr name="Freeform 11" id="11"/>
          <p:cNvSpPr/>
          <p:nvPr/>
        </p:nvSpPr>
        <p:spPr>
          <a:xfrm flipH="true" flipV="true" rot="0">
            <a:off x="12636620" y="3758276"/>
            <a:ext cx="990337" cy="1093746"/>
          </a:xfrm>
          <a:custGeom>
            <a:avLst/>
            <a:gdLst/>
            <a:ahLst/>
            <a:cxnLst/>
            <a:rect r="r" b="b" t="t" l="l"/>
            <a:pathLst>
              <a:path h="1093746" w="990337">
                <a:moveTo>
                  <a:pt x="990337" y="1093746"/>
                </a:moveTo>
                <a:lnTo>
                  <a:pt x="0" y="1093746"/>
                </a:lnTo>
                <a:lnTo>
                  <a:pt x="0" y="0"/>
                </a:lnTo>
                <a:lnTo>
                  <a:pt x="990337" y="0"/>
                </a:lnTo>
                <a:lnTo>
                  <a:pt x="990337" y="109374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9849860" y="3388716"/>
            <a:ext cx="1328973" cy="701018"/>
          </a:xfrm>
          <a:prstGeom prst="rect">
            <a:avLst/>
          </a:prstGeom>
        </p:spPr>
        <p:txBody>
          <a:bodyPr anchor="t" rtlCol="false" tIns="0" lIns="0" bIns="0" rIns="0">
            <a:spAutoFit/>
          </a:bodyPr>
          <a:lstStyle/>
          <a:p>
            <a:pPr algn="ctr">
              <a:lnSpc>
                <a:spcPts val="2879"/>
              </a:lnSpc>
            </a:pPr>
            <a:r>
              <a:rPr lang="en-US" sz="2056" spc="-20">
                <a:solidFill>
                  <a:srgbClr val="000000"/>
                </a:solidFill>
                <a:latin typeface="Be Vietnam Bold Italics"/>
              </a:rPr>
              <a:t>Toggling more Recs</a:t>
            </a:r>
          </a:p>
        </p:txBody>
      </p:sp>
      <p:sp>
        <p:nvSpPr>
          <p:cNvPr name="Freeform 13" id="13"/>
          <p:cNvSpPr/>
          <p:nvPr/>
        </p:nvSpPr>
        <p:spPr>
          <a:xfrm flipH="false" flipV="true" rot="0">
            <a:off x="10759606" y="2086923"/>
            <a:ext cx="990337" cy="1093746"/>
          </a:xfrm>
          <a:custGeom>
            <a:avLst/>
            <a:gdLst/>
            <a:ahLst/>
            <a:cxnLst/>
            <a:rect r="r" b="b" t="t" l="l"/>
            <a:pathLst>
              <a:path h="1093746" w="990337">
                <a:moveTo>
                  <a:pt x="0" y="1093746"/>
                </a:moveTo>
                <a:lnTo>
                  <a:pt x="990337" y="1093746"/>
                </a:lnTo>
                <a:lnTo>
                  <a:pt x="990337" y="0"/>
                </a:lnTo>
                <a:lnTo>
                  <a:pt x="0" y="0"/>
                </a:lnTo>
                <a:lnTo>
                  <a:pt x="0" y="109374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028700" y="1464376"/>
            <a:ext cx="7643121" cy="258825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Major Design Change #1:</a:t>
            </a:r>
          </a:p>
        </p:txBody>
      </p:sp>
      <p:sp>
        <p:nvSpPr>
          <p:cNvPr name="TextBox 15" id="15"/>
          <p:cNvSpPr txBox="true"/>
          <p:nvPr/>
        </p:nvSpPr>
        <p:spPr>
          <a:xfrm rot="0">
            <a:off x="1028700" y="4500305"/>
            <a:ext cx="7643121" cy="372745"/>
          </a:xfrm>
          <a:prstGeom prst="rect">
            <a:avLst/>
          </a:prstGeom>
        </p:spPr>
        <p:txBody>
          <a:bodyPr anchor="t" rtlCol="false" tIns="0" lIns="0" bIns="0" rIns="0">
            <a:spAutoFit/>
          </a:bodyPr>
          <a:lstStyle/>
          <a:p>
            <a:pPr>
              <a:lnSpc>
                <a:spcPts val="3079"/>
              </a:lnSpc>
            </a:pPr>
            <a:r>
              <a:rPr lang="en-US" sz="2199">
                <a:solidFill>
                  <a:srgbClr val="F9FAF4"/>
                </a:solidFill>
                <a:latin typeface="Canva Sans"/>
                <a:ea typeface="Canva Sans"/>
              </a:rPr>
              <a:t>📝: Finding a recommendation through search (simple)</a:t>
            </a:r>
          </a:p>
        </p:txBody>
      </p:sp>
      <p:sp>
        <p:nvSpPr>
          <p:cNvPr name="TextBox 16" id="16"/>
          <p:cNvSpPr txBox="true"/>
          <p:nvPr/>
        </p:nvSpPr>
        <p:spPr>
          <a:xfrm rot="0">
            <a:off x="12958938" y="9191625"/>
            <a:ext cx="218822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Previously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Major Design Change #1</a:t>
            </a:r>
          </a:p>
        </p:txBody>
      </p:sp>
      <p:sp>
        <p:nvSpPr>
          <p:cNvPr name="TextBox 6" id="6"/>
          <p:cNvSpPr txBox="true"/>
          <p:nvPr/>
        </p:nvSpPr>
        <p:spPr>
          <a:xfrm rot="0">
            <a:off x="10380035" y="3121177"/>
            <a:ext cx="7192664" cy="6603374"/>
          </a:xfrm>
          <a:prstGeom prst="rect">
            <a:avLst/>
          </a:prstGeom>
        </p:spPr>
        <p:txBody>
          <a:bodyPr anchor="t" rtlCol="false" tIns="0" lIns="0" bIns="0" rIns="0">
            <a:spAutoFit/>
          </a:bodyPr>
          <a:lstStyle/>
          <a:p>
            <a:pPr>
              <a:lnSpc>
                <a:spcPts val="4478"/>
              </a:lnSpc>
            </a:pPr>
            <a:r>
              <a:rPr lang="en-US" sz="3199">
                <a:solidFill>
                  <a:srgbClr val="000000"/>
                </a:solidFill>
                <a:latin typeface="Canva Sans"/>
              </a:rPr>
              <a:t>What we changed:</a:t>
            </a:r>
          </a:p>
          <a:p>
            <a:pPr marL="690679" indent="-345339" lvl="1">
              <a:lnSpc>
                <a:spcPts val="4478"/>
              </a:lnSpc>
              <a:buFont typeface="Arial"/>
              <a:buChar char="•"/>
            </a:pPr>
            <a:r>
              <a:rPr lang="en-US" sz="3199">
                <a:solidFill>
                  <a:srgbClr val="000000"/>
                </a:solidFill>
                <a:latin typeface="Canva Sans"/>
              </a:rPr>
              <a:t>Removed the toggle to “See Recs from Friends of Friends”</a:t>
            </a:r>
          </a:p>
          <a:p>
            <a:pPr marL="690679" indent="-345339" lvl="1">
              <a:lnSpc>
                <a:spcPts val="4478"/>
              </a:lnSpc>
              <a:buFont typeface="Arial"/>
              <a:buChar char="•"/>
            </a:pPr>
            <a:r>
              <a:rPr lang="en-US" sz="3199">
                <a:solidFill>
                  <a:srgbClr val="000000"/>
                </a:solidFill>
                <a:latin typeface="Canva Sans"/>
              </a:rPr>
              <a:t>Made recommendations from 1-3 degrees away automatically visible</a:t>
            </a:r>
          </a:p>
          <a:p>
            <a:pPr>
              <a:lnSpc>
                <a:spcPts val="4478"/>
              </a:lnSpc>
            </a:pPr>
          </a:p>
          <a:p>
            <a:pPr>
              <a:lnSpc>
                <a:spcPts val="4478"/>
              </a:lnSpc>
            </a:pPr>
            <a:r>
              <a:rPr lang="en-US" sz="3199">
                <a:solidFill>
                  <a:srgbClr val="000000"/>
                </a:solidFill>
                <a:latin typeface="Canva Sans"/>
              </a:rPr>
              <a:t>What we hope to achieve:</a:t>
            </a:r>
          </a:p>
          <a:p>
            <a:pPr marL="690679" indent="-345339" lvl="1">
              <a:lnSpc>
                <a:spcPts val="4478"/>
              </a:lnSpc>
              <a:buFont typeface="Arial"/>
              <a:buChar char="•"/>
            </a:pPr>
            <a:r>
              <a:rPr lang="en-US" sz="3199">
                <a:solidFill>
                  <a:srgbClr val="000000"/>
                </a:solidFill>
                <a:latin typeface="Canva Sans"/>
              </a:rPr>
              <a:t>Users can see more results with each search</a:t>
            </a:r>
          </a:p>
          <a:p>
            <a:pPr marL="690679" indent="-345339" lvl="1">
              <a:lnSpc>
                <a:spcPts val="4478"/>
              </a:lnSpc>
              <a:buFont typeface="Arial"/>
              <a:buChar char="•"/>
            </a:pPr>
            <a:r>
              <a:rPr lang="en-US" sz="3199">
                <a:solidFill>
                  <a:srgbClr val="000000"/>
                </a:solidFill>
                <a:latin typeface="Canva Sans"/>
              </a:rPr>
              <a:t>Less options/toggles --&gt; simpler interface</a:t>
            </a:r>
          </a:p>
        </p:txBody>
      </p:sp>
      <p:grpSp>
        <p:nvGrpSpPr>
          <p:cNvPr name="Group 7" id="7"/>
          <p:cNvGrpSpPr/>
          <p:nvPr/>
        </p:nvGrpSpPr>
        <p:grpSpPr>
          <a:xfrm rot="0">
            <a:off x="531577" y="3178327"/>
            <a:ext cx="4298595" cy="6710409"/>
            <a:chOff x="0" y="0"/>
            <a:chExt cx="447826" cy="699088"/>
          </a:xfrm>
        </p:grpSpPr>
        <p:sp>
          <p:nvSpPr>
            <p:cNvPr name="Freeform 8" id="8"/>
            <p:cNvSpPr/>
            <p:nvPr/>
          </p:nvSpPr>
          <p:spPr>
            <a:xfrm flipH="false" flipV="false" rot="0">
              <a:off x="0" y="0"/>
              <a:ext cx="447826" cy="699088"/>
            </a:xfrm>
            <a:custGeom>
              <a:avLst/>
              <a:gdLst/>
              <a:ahLst/>
              <a:cxnLst/>
              <a:rect r="r" b="b" t="t" l="l"/>
              <a:pathLst>
                <a:path h="699088" w="447826">
                  <a:moveTo>
                    <a:pt x="99057" y="0"/>
                  </a:moveTo>
                  <a:lnTo>
                    <a:pt x="348769" y="0"/>
                  </a:lnTo>
                  <a:cubicBezTo>
                    <a:pt x="403476" y="0"/>
                    <a:pt x="447826" y="44349"/>
                    <a:pt x="447826" y="99057"/>
                  </a:cubicBezTo>
                  <a:lnTo>
                    <a:pt x="447826" y="600031"/>
                  </a:lnTo>
                  <a:cubicBezTo>
                    <a:pt x="447826" y="626302"/>
                    <a:pt x="437389" y="651498"/>
                    <a:pt x="418813" y="670074"/>
                  </a:cubicBezTo>
                  <a:cubicBezTo>
                    <a:pt x="400236" y="688651"/>
                    <a:pt x="375040" y="699088"/>
                    <a:pt x="348769" y="699088"/>
                  </a:cubicBezTo>
                  <a:lnTo>
                    <a:pt x="99057" y="699088"/>
                  </a:lnTo>
                  <a:cubicBezTo>
                    <a:pt x="72785" y="699088"/>
                    <a:pt x="47590" y="688651"/>
                    <a:pt x="29013" y="670074"/>
                  </a:cubicBezTo>
                  <a:cubicBezTo>
                    <a:pt x="10436" y="651498"/>
                    <a:pt x="0" y="626302"/>
                    <a:pt x="0" y="600031"/>
                  </a:cubicBezTo>
                  <a:lnTo>
                    <a:pt x="0" y="99057"/>
                  </a:lnTo>
                  <a:cubicBezTo>
                    <a:pt x="0" y="72785"/>
                    <a:pt x="10436" y="47590"/>
                    <a:pt x="29013" y="29013"/>
                  </a:cubicBezTo>
                  <a:cubicBezTo>
                    <a:pt x="47590" y="10436"/>
                    <a:pt x="72785" y="0"/>
                    <a:pt x="99057" y="0"/>
                  </a:cubicBezTo>
                  <a:close/>
                </a:path>
              </a:pathLst>
            </a:custGeom>
            <a:solidFill>
              <a:srgbClr val="907CE1"/>
            </a:solidFill>
          </p:spPr>
        </p:sp>
        <p:sp>
          <p:nvSpPr>
            <p:cNvPr name="TextBox 9" id="9"/>
            <p:cNvSpPr txBox="true"/>
            <p:nvPr/>
          </p:nvSpPr>
          <p:spPr>
            <a:xfrm>
              <a:off x="0" y="-47625"/>
              <a:ext cx="447826" cy="746713"/>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787121" y="3611556"/>
            <a:ext cx="3787506" cy="5852541"/>
          </a:xfrm>
          <a:custGeom>
            <a:avLst/>
            <a:gdLst/>
            <a:ahLst/>
            <a:cxnLst/>
            <a:rect r="r" b="b" t="t" l="l"/>
            <a:pathLst>
              <a:path h="5852541" w="3787506">
                <a:moveTo>
                  <a:pt x="0" y="0"/>
                </a:moveTo>
                <a:lnTo>
                  <a:pt x="3787506" y="0"/>
                </a:lnTo>
                <a:lnTo>
                  <a:pt x="3787506" y="5852540"/>
                </a:lnTo>
                <a:lnTo>
                  <a:pt x="0" y="5852540"/>
                </a:lnTo>
                <a:lnTo>
                  <a:pt x="0" y="0"/>
                </a:lnTo>
                <a:close/>
              </a:path>
            </a:pathLst>
          </a:custGeom>
          <a:blipFill>
            <a:blip r:embed="rId2"/>
            <a:stretch>
              <a:fillRect l="0" t="0" r="0" b="0"/>
            </a:stretch>
          </a:blipFill>
        </p:spPr>
      </p:sp>
      <p:grpSp>
        <p:nvGrpSpPr>
          <p:cNvPr name="Group 11" id="11"/>
          <p:cNvGrpSpPr/>
          <p:nvPr/>
        </p:nvGrpSpPr>
        <p:grpSpPr>
          <a:xfrm rot="0">
            <a:off x="5328966" y="3182621"/>
            <a:ext cx="4298595" cy="6710409"/>
            <a:chOff x="0" y="0"/>
            <a:chExt cx="447826" cy="699088"/>
          </a:xfrm>
        </p:grpSpPr>
        <p:sp>
          <p:nvSpPr>
            <p:cNvPr name="Freeform 12" id="12"/>
            <p:cNvSpPr/>
            <p:nvPr/>
          </p:nvSpPr>
          <p:spPr>
            <a:xfrm flipH="false" flipV="false" rot="0">
              <a:off x="0" y="0"/>
              <a:ext cx="447826" cy="699088"/>
            </a:xfrm>
            <a:custGeom>
              <a:avLst/>
              <a:gdLst/>
              <a:ahLst/>
              <a:cxnLst/>
              <a:rect r="r" b="b" t="t" l="l"/>
              <a:pathLst>
                <a:path h="699088" w="447826">
                  <a:moveTo>
                    <a:pt x="99057" y="0"/>
                  </a:moveTo>
                  <a:lnTo>
                    <a:pt x="348769" y="0"/>
                  </a:lnTo>
                  <a:cubicBezTo>
                    <a:pt x="403476" y="0"/>
                    <a:pt x="447826" y="44349"/>
                    <a:pt x="447826" y="99057"/>
                  </a:cubicBezTo>
                  <a:lnTo>
                    <a:pt x="447826" y="600031"/>
                  </a:lnTo>
                  <a:cubicBezTo>
                    <a:pt x="447826" y="626302"/>
                    <a:pt x="437389" y="651498"/>
                    <a:pt x="418813" y="670074"/>
                  </a:cubicBezTo>
                  <a:cubicBezTo>
                    <a:pt x="400236" y="688651"/>
                    <a:pt x="375040" y="699088"/>
                    <a:pt x="348769" y="699088"/>
                  </a:cubicBezTo>
                  <a:lnTo>
                    <a:pt x="99057" y="699088"/>
                  </a:lnTo>
                  <a:cubicBezTo>
                    <a:pt x="72785" y="699088"/>
                    <a:pt x="47590" y="688651"/>
                    <a:pt x="29013" y="670074"/>
                  </a:cubicBezTo>
                  <a:cubicBezTo>
                    <a:pt x="10436" y="651498"/>
                    <a:pt x="0" y="626302"/>
                    <a:pt x="0" y="600031"/>
                  </a:cubicBezTo>
                  <a:lnTo>
                    <a:pt x="0" y="99057"/>
                  </a:lnTo>
                  <a:cubicBezTo>
                    <a:pt x="0" y="72785"/>
                    <a:pt x="10436" y="47590"/>
                    <a:pt x="29013" y="29013"/>
                  </a:cubicBezTo>
                  <a:cubicBezTo>
                    <a:pt x="47590" y="10436"/>
                    <a:pt x="72785" y="0"/>
                    <a:pt x="99057" y="0"/>
                  </a:cubicBezTo>
                  <a:close/>
                </a:path>
              </a:pathLst>
            </a:custGeom>
            <a:solidFill>
              <a:srgbClr val="907CE1"/>
            </a:solidFill>
          </p:spPr>
        </p:sp>
        <p:sp>
          <p:nvSpPr>
            <p:cNvPr name="TextBox 13" id="13"/>
            <p:cNvSpPr txBox="true"/>
            <p:nvPr/>
          </p:nvSpPr>
          <p:spPr>
            <a:xfrm>
              <a:off x="0" y="-47625"/>
              <a:ext cx="447826" cy="746713"/>
            </a:xfrm>
            <a:prstGeom prst="rect">
              <a:avLst/>
            </a:prstGeom>
          </p:spPr>
          <p:txBody>
            <a:bodyPr anchor="ctr" rtlCol="false" tIns="50800" lIns="50800" bIns="50800" rIns="50800"/>
            <a:lstStyle/>
            <a:p>
              <a:pPr algn="ctr">
                <a:lnSpc>
                  <a:spcPts val="2800"/>
                </a:lnSpc>
              </a:pPr>
            </a:p>
          </p:txBody>
        </p:sp>
      </p:grpSp>
      <p:sp>
        <p:nvSpPr>
          <p:cNvPr name="Freeform 14" id="14"/>
          <p:cNvSpPr/>
          <p:nvPr/>
        </p:nvSpPr>
        <p:spPr>
          <a:xfrm flipH="false" flipV="false" rot="0">
            <a:off x="5624674" y="3611556"/>
            <a:ext cx="3775535" cy="5852541"/>
          </a:xfrm>
          <a:custGeom>
            <a:avLst/>
            <a:gdLst/>
            <a:ahLst/>
            <a:cxnLst/>
            <a:rect r="r" b="b" t="t" l="l"/>
            <a:pathLst>
              <a:path h="5852541" w="3775535">
                <a:moveTo>
                  <a:pt x="0" y="0"/>
                </a:moveTo>
                <a:lnTo>
                  <a:pt x="3775535" y="0"/>
                </a:lnTo>
                <a:lnTo>
                  <a:pt x="3775535" y="5852540"/>
                </a:lnTo>
                <a:lnTo>
                  <a:pt x="0" y="5852540"/>
                </a:lnTo>
                <a:lnTo>
                  <a:pt x="0" y="0"/>
                </a:lnTo>
                <a:close/>
              </a:path>
            </a:pathLst>
          </a:custGeom>
          <a:blipFill>
            <a:blip r:embed="rId3"/>
            <a:stretch>
              <a:fillRect l="0" t="0" r="0" b="0"/>
            </a:stretch>
          </a:blipFill>
        </p:spPr>
      </p:sp>
      <p:sp>
        <p:nvSpPr>
          <p:cNvPr name="AutoShape 15" id="15"/>
          <p:cNvSpPr/>
          <p:nvPr/>
        </p:nvSpPr>
        <p:spPr>
          <a:xfrm>
            <a:off x="4830171" y="6533531"/>
            <a:ext cx="498795" cy="4295"/>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1104900"/>
            <a:ext cx="7020920" cy="1630680"/>
          </a:xfrm>
          <a:prstGeom prst="rect">
            <a:avLst/>
          </a:prstGeom>
        </p:spPr>
        <p:txBody>
          <a:bodyPr anchor="t" rtlCol="false" tIns="0" lIns="0" bIns="0" rIns="0">
            <a:spAutoFit/>
          </a:bodyPr>
          <a:lstStyle/>
          <a:p>
            <a:pPr>
              <a:lnSpc>
                <a:spcPts val="6360"/>
              </a:lnSpc>
            </a:pPr>
            <a:r>
              <a:rPr lang="en-US" sz="6000" spc="-179">
                <a:solidFill>
                  <a:srgbClr val="F9FAF4"/>
                </a:solidFill>
                <a:latin typeface="Be Vietnam"/>
              </a:rPr>
              <a:t>Major Design Change #2</a:t>
            </a:r>
          </a:p>
        </p:txBody>
      </p:sp>
      <p:sp>
        <p:nvSpPr>
          <p:cNvPr name="TextBox 6" id="6"/>
          <p:cNvSpPr txBox="true"/>
          <p:nvPr/>
        </p:nvSpPr>
        <p:spPr>
          <a:xfrm rot="0">
            <a:off x="991679" y="3086417"/>
            <a:ext cx="6383964" cy="372745"/>
          </a:xfrm>
          <a:prstGeom prst="rect">
            <a:avLst/>
          </a:prstGeom>
        </p:spPr>
        <p:txBody>
          <a:bodyPr anchor="t" rtlCol="false" tIns="0" lIns="0" bIns="0" rIns="0">
            <a:spAutoFit/>
          </a:bodyPr>
          <a:lstStyle/>
          <a:p>
            <a:pPr>
              <a:lnSpc>
                <a:spcPts val="3079"/>
              </a:lnSpc>
            </a:pPr>
            <a:r>
              <a:rPr lang="en-US" sz="2199">
                <a:solidFill>
                  <a:srgbClr val="F9FAF4"/>
                </a:solidFill>
                <a:latin typeface="Canva Sans"/>
                <a:ea typeface="Canva Sans"/>
              </a:rPr>
              <a:t>📝: Requesting a recommendation (complex)</a:t>
            </a:r>
          </a:p>
        </p:txBody>
      </p:sp>
      <p:sp>
        <p:nvSpPr>
          <p:cNvPr name="TextBox 7" id="7"/>
          <p:cNvSpPr txBox="true"/>
          <p:nvPr/>
        </p:nvSpPr>
        <p:spPr>
          <a:xfrm rot="0">
            <a:off x="991679" y="3783013"/>
            <a:ext cx="6963948" cy="4791075"/>
          </a:xfrm>
          <a:prstGeom prst="rect">
            <a:avLst/>
          </a:prstGeom>
        </p:spPr>
        <p:txBody>
          <a:bodyPr anchor="t" rtlCol="false" tIns="0" lIns="0" bIns="0" rIns="0">
            <a:spAutoFit/>
          </a:bodyPr>
          <a:lstStyle/>
          <a:p>
            <a:pPr>
              <a:lnSpc>
                <a:spcPts val="4200"/>
              </a:lnSpc>
              <a:spcBef>
                <a:spcPct val="0"/>
              </a:spcBef>
            </a:pPr>
            <a:r>
              <a:rPr lang="en-US" sz="3000" spc="-30">
                <a:solidFill>
                  <a:srgbClr val="F9FAF4"/>
                </a:solidFill>
                <a:latin typeface="Be Vietnam"/>
              </a:rPr>
              <a:t>By automatically displaying results from up to 3 degrees of separation away, we also had to modify the complex task: requesting a recommendation. Previously, users would only send out recommendation requests to their immediate network, and these friends could then choose to pass the request on to their friends.</a:t>
            </a:r>
          </a:p>
        </p:txBody>
      </p:sp>
      <p:grpSp>
        <p:nvGrpSpPr>
          <p:cNvPr name="Group 8" id="8"/>
          <p:cNvGrpSpPr/>
          <p:nvPr/>
        </p:nvGrpSpPr>
        <p:grpSpPr>
          <a:xfrm rot="0">
            <a:off x="11067431" y="729853"/>
            <a:ext cx="5463204" cy="8528447"/>
            <a:chOff x="0" y="0"/>
            <a:chExt cx="447826" cy="699088"/>
          </a:xfrm>
        </p:grpSpPr>
        <p:sp>
          <p:nvSpPr>
            <p:cNvPr name="Freeform 9" id="9"/>
            <p:cNvSpPr/>
            <p:nvPr/>
          </p:nvSpPr>
          <p:spPr>
            <a:xfrm flipH="false" flipV="false" rot="0">
              <a:off x="0" y="0"/>
              <a:ext cx="447826" cy="699088"/>
            </a:xfrm>
            <a:custGeom>
              <a:avLst/>
              <a:gdLst/>
              <a:ahLst/>
              <a:cxnLst/>
              <a:rect r="r" b="b" t="t" l="l"/>
              <a:pathLst>
                <a:path h="699088" w="447826">
                  <a:moveTo>
                    <a:pt x="77941" y="0"/>
                  </a:moveTo>
                  <a:lnTo>
                    <a:pt x="369885" y="0"/>
                  </a:lnTo>
                  <a:cubicBezTo>
                    <a:pt x="412931" y="0"/>
                    <a:pt x="447826" y="34895"/>
                    <a:pt x="447826" y="77941"/>
                  </a:cubicBezTo>
                  <a:lnTo>
                    <a:pt x="447826" y="621147"/>
                  </a:lnTo>
                  <a:cubicBezTo>
                    <a:pt x="447826" y="641818"/>
                    <a:pt x="439614" y="661643"/>
                    <a:pt x="424997" y="676259"/>
                  </a:cubicBezTo>
                  <a:cubicBezTo>
                    <a:pt x="410381" y="690876"/>
                    <a:pt x="390556" y="699088"/>
                    <a:pt x="369885" y="699088"/>
                  </a:cubicBezTo>
                  <a:lnTo>
                    <a:pt x="77941" y="699088"/>
                  </a:lnTo>
                  <a:cubicBezTo>
                    <a:pt x="34895" y="699088"/>
                    <a:pt x="0" y="664192"/>
                    <a:pt x="0" y="621147"/>
                  </a:cubicBezTo>
                  <a:lnTo>
                    <a:pt x="0" y="77941"/>
                  </a:lnTo>
                  <a:cubicBezTo>
                    <a:pt x="0" y="34895"/>
                    <a:pt x="34895" y="0"/>
                    <a:pt x="77941" y="0"/>
                  </a:cubicBezTo>
                  <a:close/>
                </a:path>
              </a:pathLst>
            </a:custGeom>
            <a:solidFill>
              <a:srgbClr val="907CE1"/>
            </a:solidFill>
          </p:spPr>
        </p:sp>
        <p:sp>
          <p:nvSpPr>
            <p:cNvPr name="TextBox 10" id="10"/>
            <p:cNvSpPr txBox="true"/>
            <p:nvPr/>
          </p:nvSpPr>
          <p:spPr>
            <a:xfrm>
              <a:off x="0" y="-47625"/>
              <a:ext cx="447826" cy="746713"/>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11491089" y="1280457"/>
            <a:ext cx="4665678" cy="7283741"/>
          </a:xfrm>
          <a:custGeom>
            <a:avLst/>
            <a:gdLst/>
            <a:ahLst/>
            <a:cxnLst/>
            <a:rect r="r" b="b" t="t" l="l"/>
            <a:pathLst>
              <a:path h="7283741" w="4665678">
                <a:moveTo>
                  <a:pt x="0" y="0"/>
                </a:moveTo>
                <a:lnTo>
                  <a:pt x="4665677" y="0"/>
                </a:lnTo>
                <a:lnTo>
                  <a:pt x="4665677" y="7283741"/>
                </a:lnTo>
                <a:lnTo>
                  <a:pt x="0" y="7283741"/>
                </a:lnTo>
                <a:lnTo>
                  <a:pt x="0" y="0"/>
                </a:lnTo>
                <a:close/>
              </a:path>
            </a:pathLst>
          </a:custGeom>
          <a:blipFill>
            <a:blip r:embed="rId2"/>
            <a:stretch>
              <a:fillRect l="0" t="0" r="0" b="0"/>
            </a:stretch>
          </a:blipFill>
        </p:spPr>
      </p:sp>
      <p:sp>
        <p:nvSpPr>
          <p:cNvPr name="TextBox 12" id="12"/>
          <p:cNvSpPr txBox="true"/>
          <p:nvPr/>
        </p:nvSpPr>
        <p:spPr>
          <a:xfrm rot="0">
            <a:off x="12729818" y="9364749"/>
            <a:ext cx="218822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Previously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531577" y="3178327"/>
            <a:ext cx="4298595" cy="6710409"/>
            <a:chOff x="0" y="0"/>
            <a:chExt cx="447826" cy="699088"/>
          </a:xfrm>
        </p:grpSpPr>
        <p:sp>
          <p:nvSpPr>
            <p:cNvPr name="Freeform 6" id="6"/>
            <p:cNvSpPr/>
            <p:nvPr/>
          </p:nvSpPr>
          <p:spPr>
            <a:xfrm flipH="false" flipV="false" rot="0">
              <a:off x="0" y="0"/>
              <a:ext cx="447826" cy="699088"/>
            </a:xfrm>
            <a:custGeom>
              <a:avLst/>
              <a:gdLst/>
              <a:ahLst/>
              <a:cxnLst/>
              <a:rect r="r" b="b" t="t" l="l"/>
              <a:pathLst>
                <a:path h="699088" w="447826">
                  <a:moveTo>
                    <a:pt x="99057" y="0"/>
                  </a:moveTo>
                  <a:lnTo>
                    <a:pt x="348769" y="0"/>
                  </a:lnTo>
                  <a:cubicBezTo>
                    <a:pt x="403476" y="0"/>
                    <a:pt x="447826" y="44349"/>
                    <a:pt x="447826" y="99057"/>
                  </a:cubicBezTo>
                  <a:lnTo>
                    <a:pt x="447826" y="600031"/>
                  </a:lnTo>
                  <a:cubicBezTo>
                    <a:pt x="447826" y="626302"/>
                    <a:pt x="437389" y="651498"/>
                    <a:pt x="418813" y="670074"/>
                  </a:cubicBezTo>
                  <a:cubicBezTo>
                    <a:pt x="400236" y="688651"/>
                    <a:pt x="375040" y="699088"/>
                    <a:pt x="348769" y="699088"/>
                  </a:cubicBezTo>
                  <a:lnTo>
                    <a:pt x="99057" y="699088"/>
                  </a:lnTo>
                  <a:cubicBezTo>
                    <a:pt x="72785" y="699088"/>
                    <a:pt x="47590" y="688651"/>
                    <a:pt x="29013" y="670074"/>
                  </a:cubicBezTo>
                  <a:cubicBezTo>
                    <a:pt x="10436" y="651498"/>
                    <a:pt x="0" y="626302"/>
                    <a:pt x="0" y="600031"/>
                  </a:cubicBezTo>
                  <a:lnTo>
                    <a:pt x="0" y="99057"/>
                  </a:lnTo>
                  <a:cubicBezTo>
                    <a:pt x="0" y="72785"/>
                    <a:pt x="10436" y="47590"/>
                    <a:pt x="29013" y="29013"/>
                  </a:cubicBezTo>
                  <a:cubicBezTo>
                    <a:pt x="47590" y="10436"/>
                    <a:pt x="72785" y="0"/>
                    <a:pt x="99057" y="0"/>
                  </a:cubicBezTo>
                  <a:close/>
                </a:path>
              </a:pathLst>
            </a:custGeom>
            <a:solidFill>
              <a:srgbClr val="907CE1"/>
            </a:solidFill>
          </p:spPr>
        </p:sp>
        <p:sp>
          <p:nvSpPr>
            <p:cNvPr name="TextBox 7" id="7"/>
            <p:cNvSpPr txBox="true"/>
            <p:nvPr/>
          </p:nvSpPr>
          <p:spPr>
            <a:xfrm>
              <a:off x="0" y="-47625"/>
              <a:ext cx="447826" cy="746713"/>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5328966" y="3182621"/>
            <a:ext cx="4298595" cy="6710409"/>
            <a:chOff x="0" y="0"/>
            <a:chExt cx="447826" cy="699088"/>
          </a:xfrm>
        </p:grpSpPr>
        <p:sp>
          <p:nvSpPr>
            <p:cNvPr name="Freeform 9" id="9"/>
            <p:cNvSpPr/>
            <p:nvPr/>
          </p:nvSpPr>
          <p:spPr>
            <a:xfrm flipH="false" flipV="false" rot="0">
              <a:off x="0" y="0"/>
              <a:ext cx="447826" cy="699088"/>
            </a:xfrm>
            <a:custGeom>
              <a:avLst/>
              <a:gdLst/>
              <a:ahLst/>
              <a:cxnLst/>
              <a:rect r="r" b="b" t="t" l="l"/>
              <a:pathLst>
                <a:path h="699088" w="447826">
                  <a:moveTo>
                    <a:pt x="99057" y="0"/>
                  </a:moveTo>
                  <a:lnTo>
                    <a:pt x="348769" y="0"/>
                  </a:lnTo>
                  <a:cubicBezTo>
                    <a:pt x="403476" y="0"/>
                    <a:pt x="447826" y="44349"/>
                    <a:pt x="447826" y="99057"/>
                  </a:cubicBezTo>
                  <a:lnTo>
                    <a:pt x="447826" y="600031"/>
                  </a:lnTo>
                  <a:cubicBezTo>
                    <a:pt x="447826" y="626302"/>
                    <a:pt x="437389" y="651498"/>
                    <a:pt x="418813" y="670074"/>
                  </a:cubicBezTo>
                  <a:cubicBezTo>
                    <a:pt x="400236" y="688651"/>
                    <a:pt x="375040" y="699088"/>
                    <a:pt x="348769" y="699088"/>
                  </a:cubicBezTo>
                  <a:lnTo>
                    <a:pt x="99057" y="699088"/>
                  </a:lnTo>
                  <a:cubicBezTo>
                    <a:pt x="72785" y="699088"/>
                    <a:pt x="47590" y="688651"/>
                    <a:pt x="29013" y="670074"/>
                  </a:cubicBezTo>
                  <a:cubicBezTo>
                    <a:pt x="10436" y="651498"/>
                    <a:pt x="0" y="626302"/>
                    <a:pt x="0" y="600031"/>
                  </a:cubicBezTo>
                  <a:lnTo>
                    <a:pt x="0" y="99057"/>
                  </a:lnTo>
                  <a:cubicBezTo>
                    <a:pt x="0" y="72785"/>
                    <a:pt x="10436" y="47590"/>
                    <a:pt x="29013" y="29013"/>
                  </a:cubicBezTo>
                  <a:cubicBezTo>
                    <a:pt x="47590" y="10436"/>
                    <a:pt x="72785" y="0"/>
                    <a:pt x="99057" y="0"/>
                  </a:cubicBezTo>
                  <a:close/>
                </a:path>
              </a:pathLst>
            </a:custGeom>
            <a:solidFill>
              <a:srgbClr val="907CE1"/>
            </a:solidFill>
          </p:spPr>
        </p:sp>
        <p:sp>
          <p:nvSpPr>
            <p:cNvPr name="TextBox 10" id="10"/>
            <p:cNvSpPr txBox="true"/>
            <p:nvPr/>
          </p:nvSpPr>
          <p:spPr>
            <a:xfrm>
              <a:off x="0" y="-47625"/>
              <a:ext cx="447826" cy="746713"/>
            </a:xfrm>
            <a:prstGeom prst="rect">
              <a:avLst/>
            </a:prstGeom>
          </p:spPr>
          <p:txBody>
            <a:bodyPr anchor="ctr" rtlCol="false" tIns="50800" lIns="50800" bIns="50800" rIns="50800"/>
            <a:lstStyle/>
            <a:p>
              <a:pPr algn="ctr">
                <a:lnSpc>
                  <a:spcPts val="2800"/>
                </a:lnSpc>
              </a:pPr>
            </a:p>
          </p:txBody>
        </p:sp>
      </p:grpSp>
      <p:sp>
        <p:nvSpPr>
          <p:cNvPr name="AutoShape 11" id="11"/>
          <p:cNvSpPr/>
          <p:nvPr/>
        </p:nvSpPr>
        <p:spPr>
          <a:xfrm>
            <a:off x="4830171" y="6533531"/>
            <a:ext cx="498795" cy="4295"/>
          </a:xfrm>
          <a:prstGeom prst="line">
            <a:avLst/>
          </a:prstGeom>
          <a:ln cap="flat" w="38100">
            <a:solidFill>
              <a:srgbClr val="000000"/>
            </a:solidFill>
            <a:prstDash val="solid"/>
            <a:headEnd type="none" len="sm" w="sm"/>
            <a:tailEnd type="triangle" len="med" w="lg"/>
          </a:ln>
        </p:spPr>
      </p:sp>
      <p:sp>
        <p:nvSpPr>
          <p:cNvPr name="Freeform 12" id="12"/>
          <p:cNvSpPr/>
          <p:nvPr/>
        </p:nvSpPr>
        <p:spPr>
          <a:xfrm flipH="false" flipV="false" rot="0">
            <a:off x="864922" y="3611556"/>
            <a:ext cx="3671080" cy="5731042"/>
          </a:xfrm>
          <a:custGeom>
            <a:avLst/>
            <a:gdLst/>
            <a:ahLst/>
            <a:cxnLst/>
            <a:rect r="r" b="b" t="t" l="l"/>
            <a:pathLst>
              <a:path h="5731042" w="3671080">
                <a:moveTo>
                  <a:pt x="0" y="0"/>
                </a:moveTo>
                <a:lnTo>
                  <a:pt x="3671080" y="0"/>
                </a:lnTo>
                <a:lnTo>
                  <a:pt x="3671080" y="5731042"/>
                </a:lnTo>
                <a:lnTo>
                  <a:pt x="0" y="5731042"/>
                </a:lnTo>
                <a:lnTo>
                  <a:pt x="0" y="0"/>
                </a:lnTo>
                <a:close/>
              </a:path>
            </a:pathLst>
          </a:custGeom>
          <a:blipFill>
            <a:blip r:embed="rId2"/>
            <a:stretch>
              <a:fillRect l="0" t="0" r="0" b="0"/>
            </a:stretch>
          </a:blipFill>
        </p:spPr>
      </p:sp>
      <p:sp>
        <p:nvSpPr>
          <p:cNvPr name="Freeform 13" id="13"/>
          <p:cNvSpPr/>
          <p:nvPr/>
        </p:nvSpPr>
        <p:spPr>
          <a:xfrm flipH="false" flipV="false" rot="0">
            <a:off x="5653855" y="3611556"/>
            <a:ext cx="3667867" cy="5731042"/>
          </a:xfrm>
          <a:custGeom>
            <a:avLst/>
            <a:gdLst/>
            <a:ahLst/>
            <a:cxnLst/>
            <a:rect r="r" b="b" t="t" l="l"/>
            <a:pathLst>
              <a:path h="5731042" w="3667867">
                <a:moveTo>
                  <a:pt x="0" y="0"/>
                </a:moveTo>
                <a:lnTo>
                  <a:pt x="3667866" y="0"/>
                </a:lnTo>
                <a:lnTo>
                  <a:pt x="3667866" y="5731042"/>
                </a:lnTo>
                <a:lnTo>
                  <a:pt x="0" y="5731042"/>
                </a:lnTo>
                <a:lnTo>
                  <a:pt x="0" y="0"/>
                </a:lnTo>
                <a:close/>
              </a:path>
            </a:pathLst>
          </a:custGeom>
          <a:blipFill>
            <a:blip r:embed="rId3"/>
            <a:stretch>
              <a:fillRect l="0" t="0" r="0" b="0"/>
            </a:stretch>
          </a:blipFill>
        </p:spPr>
      </p:sp>
      <p:sp>
        <p:nvSpPr>
          <p:cNvPr name="Freeform 14" id="14"/>
          <p:cNvSpPr/>
          <p:nvPr/>
        </p:nvSpPr>
        <p:spPr>
          <a:xfrm flipH="false" flipV="false" rot="-5400000">
            <a:off x="4628997" y="4636413"/>
            <a:ext cx="5731042" cy="3681328"/>
          </a:xfrm>
          <a:custGeom>
            <a:avLst/>
            <a:gdLst/>
            <a:ahLst/>
            <a:cxnLst/>
            <a:rect r="r" b="b" t="t" l="l"/>
            <a:pathLst>
              <a:path h="3681328" w="5731042">
                <a:moveTo>
                  <a:pt x="0" y="0"/>
                </a:moveTo>
                <a:lnTo>
                  <a:pt x="5731042" y="0"/>
                </a:lnTo>
                <a:lnTo>
                  <a:pt x="5731042" y="3681328"/>
                </a:lnTo>
                <a:lnTo>
                  <a:pt x="0" y="3681328"/>
                </a:lnTo>
                <a:lnTo>
                  <a:pt x="0" y="0"/>
                </a:lnTo>
                <a:close/>
              </a:path>
            </a:pathLst>
          </a:custGeom>
          <a:blipFill>
            <a:blip r:embed="rId4"/>
            <a:stretch>
              <a:fillRect l="0" t="0" r="0" b="0"/>
            </a:stretch>
          </a:blipFill>
        </p:spPr>
      </p:sp>
      <p:sp>
        <p:nvSpPr>
          <p:cNvPr name="Freeform 15" id="15"/>
          <p:cNvSpPr/>
          <p:nvPr/>
        </p:nvSpPr>
        <p:spPr>
          <a:xfrm flipH="false" flipV="false" rot="-5400000">
            <a:off x="13643271" y="4022786"/>
            <a:ext cx="1208439" cy="4472472"/>
          </a:xfrm>
          <a:custGeom>
            <a:avLst/>
            <a:gdLst/>
            <a:ahLst/>
            <a:cxnLst/>
            <a:rect r="r" b="b" t="t" l="l"/>
            <a:pathLst>
              <a:path h="4472472" w="1208439">
                <a:moveTo>
                  <a:pt x="0" y="0"/>
                </a:moveTo>
                <a:lnTo>
                  <a:pt x="1208439" y="0"/>
                </a:lnTo>
                <a:lnTo>
                  <a:pt x="1208439" y="4472471"/>
                </a:lnTo>
                <a:lnTo>
                  <a:pt x="0" y="4472471"/>
                </a:lnTo>
                <a:lnTo>
                  <a:pt x="0" y="0"/>
                </a:lnTo>
                <a:close/>
              </a:path>
            </a:pathLst>
          </a:custGeom>
          <a:blipFill>
            <a:blip r:embed="rId5"/>
            <a:stretch>
              <a:fillRect l="0" t="0" r="0" b="0"/>
            </a:stretch>
          </a:blipFill>
        </p:spPr>
      </p:sp>
      <p:sp>
        <p:nvSpPr>
          <p:cNvPr name="Freeform 16" id="16"/>
          <p:cNvSpPr/>
          <p:nvPr/>
        </p:nvSpPr>
        <p:spPr>
          <a:xfrm flipH="false" flipV="false" rot="948493">
            <a:off x="14268507" y="5415361"/>
            <a:ext cx="1017344" cy="278498"/>
          </a:xfrm>
          <a:custGeom>
            <a:avLst/>
            <a:gdLst/>
            <a:ahLst/>
            <a:cxnLst/>
            <a:rect r="r" b="b" t="t" l="l"/>
            <a:pathLst>
              <a:path h="278498" w="1017344">
                <a:moveTo>
                  <a:pt x="0" y="0"/>
                </a:moveTo>
                <a:lnTo>
                  <a:pt x="1017344" y="0"/>
                </a:lnTo>
                <a:lnTo>
                  <a:pt x="1017344" y="278498"/>
                </a:lnTo>
                <a:lnTo>
                  <a:pt x="0" y="278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028700" y="776427"/>
            <a:ext cx="15455026"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Major Design Change #2</a:t>
            </a:r>
          </a:p>
        </p:txBody>
      </p:sp>
      <p:sp>
        <p:nvSpPr>
          <p:cNvPr name="TextBox 18" id="18"/>
          <p:cNvSpPr txBox="true"/>
          <p:nvPr/>
        </p:nvSpPr>
        <p:spPr>
          <a:xfrm rot="0">
            <a:off x="9951410" y="3125471"/>
            <a:ext cx="8022571" cy="6654003"/>
          </a:xfrm>
          <a:prstGeom prst="rect">
            <a:avLst/>
          </a:prstGeom>
        </p:spPr>
        <p:txBody>
          <a:bodyPr anchor="t" rtlCol="false" tIns="0" lIns="0" bIns="0" rIns="0">
            <a:spAutoFit/>
          </a:bodyPr>
          <a:lstStyle/>
          <a:p>
            <a:pPr>
              <a:lnSpc>
                <a:spcPts val="3524"/>
              </a:lnSpc>
            </a:pPr>
            <a:r>
              <a:rPr lang="en-US" sz="2517">
                <a:solidFill>
                  <a:srgbClr val="000000"/>
                </a:solidFill>
                <a:latin typeface="Canva Sans Bold"/>
              </a:rPr>
              <a:t>What we changed: </a:t>
            </a:r>
          </a:p>
          <a:p>
            <a:pPr marL="543521" indent="-271761" lvl="1">
              <a:lnSpc>
                <a:spcPts val="3524"/>
              </a:lnSpc>
              <a:buFont typeface="Arial"/>
              <a:buChar char="•"/>
            </a:pPr>
            <a:r>
              <a:rPr lang="en-US" sz="2517">
                <a:solidFill>
                  <a:srgbClr val="000000"/>
                </a:solidFill>
                <a:latin typeface="Canva Sans"/>
              </a:rPr>
              <a:t>Eliminated the </a:t>
            </a:r>
            <a:r>
              <a:rPr lang="en-US" sz="2517">
                <a:solidFill>
                  <a:srgbClr val="000000"/>
                </a:solidFill>
                <a:latin typeface="Canva Sans"/>
              </a:rPr>
              <a:t>notion of passing on requests to other friends</a:t>
            </a:r>
          </a:p>
          <a:p>
            <a:pPr marL="543521" indent="-271761" lvl="1">
              <a:lnSpc>
                <a:spcPts val="3524"/>
              </a:lnSpc>
              <a:buFont typeface="Arial"/>
              <a:buChar char="•"/>
            </a:pPr>
            <a:r>
              <a:rPr lang="en-US" sz="2517">
                <a:solidFill>
                  <a:srgbClr val="000000"/>
                </a:solidFill>
                <a:latin typeface="Canva Sans"/>
              </a:rPr>
              <a:t>Senders specify how many degrees away they want requests sent (based on feedback from studio)</a:t>
            </a:r>
          </a:p>
          <a:p>
            <a:pPr>
              <a:lnSpc>
                <a:spcPts val="3524"/>
              </a:lnSpc>
            </a:pPr>
          </a:p>
          <a:p>
            <a:pPr>
              <a:lnSpc>
                <a:spcPts val="3524"/>
              </a:lnSpc>
            </a:pPr>
          </a:p>
          <a:p>
            <a:pPr>
              <a:lnSpc>
                <a:spcPts val="3524"/>
              </a:lnSpc>
            </a:pPr>
          </a:p>
          <a:p>
            <a:pPr>
              <a:lnSpc>
                <a:spcPts val="3524"/>
              </a:lnSpc>
            </a:pPr>
            <a:r>
              <a:rPr lang="en-US" sz="2517">
                <a:solidFill>
                  <a:srgbClr val="000000"/>
                </a:solidFill>
                <a:latin typeface="Canva Sans Bold"/>
              </a:rPr>
              <a:t>What we hope to achieve:</a:t>
            </a:r>
          </a:p>
          <a:p>
            <a:pPr marL="543521" indent="-271761" lvl="1">
              <a:lnSpc>
                <a:spcPts val="3524"/>
              </a:lnSpc>
              <a:buFont typeface="Arial"/>
              <a:buChar char="•"/>
            </a:pPr>
            <a:r>
              <a:rPr lang="en-US" sz="2517">
                <a:solidFill>
                  <a:srgbClr val="000000"/>
                </a:solidFill>
                <a:latin typeface="Canva Sans"/>
              </a:rPr>
              <a:t>By automatically sending requests to a larger network, requests are more likely to be fulfilled</a:t>
            </a:r>
          </a:p>
          <a:p>
            <a:pPr marL="543521" indent="-271761" lvl="1">
              <a:lnSpc>
                <a:spcPts val="3524"/>
              </a:lnSpc>
              <a:buFont typeface="Arial"/>
              <a:buChar char="•"/>
            </a:pPr>
            <a:r>
              <a:rPr lang="en-US" sz="2517">
                <a:solidFill>
                  <a:srgbClr val="000000"/>
                </a:solidFill>
                <a:latin typeface="Canva Sans"/>
              </a:rPr>
              <a:t>By adding modifiable privacy settings, users will feel more comfortable asking for services like doctor or therapist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852676" y="820100"/>
            <a:ext cx="5963085" cy="8646800"/>
            <a:chOff x="0" y="0"/>
            <a:chExt cx="1232731" cy="1787527"/>
          </a:xfrm>
        </p:grpSpPr>
        <p:sp>
          <p:nvSpPr>
            <p:cNvPr name="Freeform 6" id="6"/>
            <p:cNvSpPr/>
            <p:nvPr/>
          </p:nvSpPr>
          <p:spPr>
            <a:xfrm flipH="false" flipV="false" rot="0">
              <a:off x="0" y="0"/>
              <a:ext cx="1232731" cy="1787528"/>
            </a:xfrm>
            <a:custGeom>
              <a:avLst/>
              <a:gdLst/>
              <a:ahLst/>
              <a:cxnLst/>
              <a:rect r="r" b="b" t="t" l="l"/>
              <a:pathLst>
                <a:path h="1787528" w="1232731">
                  <a:moveTo>
                    <a:pt x="71407" y="0"/>
                  </a:moveTo>
                  <a:lnTo>
                    <a:pt x="1161324" y="0"/>
                  </a:lnTo>
                  <a:cubicBezTo>
                    <a:pt x="1180263" y="0"/>
                    <a:pt x="1198425" y="7523"/>
                    <a:pt x="1211817" y="20915"/>
                  </a:cubicBezTo>
                  <a:cubicBezTo>
                    <a:pt x="1225208" y="34306"/>
                    <a:pt x="1232731" y="52469"/>
                    <a:pt x="1232731" y="71407"/>
                  </a:cubicBezTo>
                  <a:lnTo>
                    <a:pt x="1232731" y="1716121"/>
                  </a:lnTo>
                  <a:cubicBezTo>
                    <a:pt x="1232731" y="1755558"/>
                    <a:pt x="1200761" y="1787528"/>
                    <a:pt x="1161324" y="1787528"/>
                  </a:cubicBezTo>
                  <a:lnTo>
                    <a:pt x="71407" y="1787528"/>
                  </a:lnTo>
                  <a:cubicBezTo>
                    <a:pt x="31970" y="1787528"/>
                    <a:pt x="0" y="1755558"/>
                    <a:pt x="0" y="1716121"/>
                  </a:cubicBezTo>
                  <a:lnTo>
                    <a:pt x="0" y="71407"/>
                  </a:lnTo>
                  <a:cubicBezTo>
                    <a:pt x="0" y="31970"/>
                    <a:pt x="31970" y="0"/>
                    <a:pt x="71407" y="0"/>
                  </a:cubicBezTo>
                  <a:close/>
                </a:path>
              </a:pathLst>
            </a:custGeom>
            <a:solidFill>
              <a:srgbClr val="907CE1"/>
            </a:solidFill>
          </p:spPr>
        </p:sp>
        <p:sp>
          <p:nvSpPr>
            <p:cNvPr name="TextBox 7" id="7"/>
            <p:cNvSpPr txBox="true"/>
            <p:nvPr/>
          </p:nvSpPr>
          <p:spPr>
            <a:xfrm>
              <a:off x="0" y="-47625"/>
              <a:ext cx="1232731" cy="1835152"/>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358601" y="1317545"/>
            <a:ext cx="4951236" cy="7651910"/>
          </a:xfrm>
          <a:custGeom>
            <a:avLst/>
            <a:gdLst/>
            <a:ahLst/>
            <a:cxnLst/>
            <a:rect r="r" b="b" t="t" l="l"/>
            <a:pathLst>
              <a:path h="7651910" w="4951236">
                <a:moveTo>
                  <a:pt x="0" y="0"/>
                </a:moveTo>
                <a:lnTo>
                  <a:pt x="4951236" y="0"/>
                </a:lnTo>
                <a:lnTo>
                  <a:pt x="4951236" y="7651910"/>
                </a:lnTo>
                <a:lnTo>
                  <a:pt x="0" y="7651910"/>
                </a:lnTo>
                <a:lnTo>
                  <a:pt x="0" y="0"/>
                </a:lnTo>
                <a:close/>
              </a:path>
            </a:pathLst>
          </a:custGeom>
          <a:blipFill>
            <a:blip r:embed="rId2"/>
            <a:stretch>
              <a:fillRect l="0" t="0" r="0" b="0"/>
            </a:stretch>
          </a:blipFill>
        </p:spPr>
      </p:sp>
      <p:sp>
        <p:nvSpPr>
          <p:cNvPr name="TextBox 9" id="9"/>
          <p:cNvSpPr txBox="true"/>
          <p:nvPr/>
        </p:nvSpPr>
        <p:spPr>
          <a:xfrm rot="0">
            <a:off x="1028700" y="5792470"/>
            <a:ext cx="6383964" cy="24523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Last week, we noticed that having a </a:t>
            </a:r>
            <a:r>
              <a:rPr lang="en-US" sz="2826">
                <a:solidFill>
                  <a:srgbClr val="907CE1"/>
                </a:solidFill>
                <a:latin typeface="Canva Sans Bold"/>
              </a:rPr>
              <a:t>“Suggested Businesses”</a:t>
            </a:r>
            <a:r>
              <a:rPr lang="en-US" sz="2826">
                <a:solidFill>
                  <a:srgbClr val="F9FAF4"/>
                </a:solidFill>
                <a:latin typeface="Canva Sans"/>
              </a:rPr>
              <a:t> backdrop as people were trying to leave a recommendation was confusing, as it was too similar to the search tab.</a:t>
            </a:r>
          </a:p>
        </p:txBody>
      </p:sp>
      <p:sp>
        <p:nvSpPr>
          <p:cNvPr name="TextBox 10" id="10"/>
          <p:cNvSpPr txBox="true"/>
          <p:nvPr/>
        </p:nvSpPr>
        <p:spPr>
          <a:xfrm rot="0">
            <a:off x="1028700" y="5107391"/>
            <a:ext cx="6383964" cy="372745"/>
          </a:xfrm>
          <a:prstGeom prst="rect">
            <a:avLst/>
          </a:prstGeom>
        </p:spPr>
        <p:txBody>
          <a:bodyPr anchor="t" rtlCol="false" tIns="0" lIns="0" bIns="0" rIns="0">
            <a:spAutoFit/>
          </a:bodyPr>
          <a:lstStyle/>
          <a:p>
            <a:pPr>
              <a:lnSpc>
                <a:spcPts val="3079"/>
              </a:lnSpc>
            </a:pPr>
            <a:r>
              <a:rPr lang="en-US" sz="2199">
                <a:solidFill>
                  <a:srgbClr val="F9FAF4"/>
                </a:solidFill>
                <a:latin typeface="Canva Sans"/>
                <a:ea typeface="Canva Sans"/>
              </a:rPr>
              <a:t>📝: Leaving a recommendation (moderate)</a:t>
            </a:r>
          </a:p>
        </p:txBody>
      </p:sp>
      <p:sp>
        <p:nvSpPr>
          <p:cNvPr name="TextBox 11" id="11"/>
          <p:cNvSpPr txBox="true"/>
          <p:nvPr/>
        </p:nvSpPr>
        <p:spPr>
          <a:xfrm rot="0">
            <a:off x="1028700" y="2196200"/>
            <a:ext cx="7643121" cy="2588254"/>
          </a:xfrm>
          <a:prstGeom prst="rect">
            <a:avLst/>
          </a:prstGeom>
        </p:spPr>
        <p:txBody>
          <a:bodyPr anchor="t" rtlCol="false" tIns="0" lIns="0" bIns="0" rIns="0">
            <a:spAutoFit/>
          </a:bodyPr>
          <a:lstStyle/>
          <a:p>
            <a:pPr>
              <a:lnSpc>
                <a:spcPts val="10069"/>
              </a:lnSpc>
            </a:pPr>
            <a:r>
              <a:rPr lang="en-US" sz="9499" spc="-284">
                <a:solidFill>
                  <a:srgbClr val="F9FAF4"/>
                </a:solidFill>
                <a:latin typeface="Be Vietnam"/>
              </a:rPr>
              <a:t>Major Design Change #3</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584109"/>
            <a:ext cx="16230600" cy="19050"/>
          </a:xfrm>
          <a:prstGeom prst="line">
            <a:avLst/>
          </a:prstGeom>
          <a:ln cap="flat" w="9525">
            <a:solidFill>
              <a:srgbClr val="DBDBDB"/>
            </a:solidFill>
            <a:prstDash val="solid"/>
            <a:headEnd type="none" len="sm" w="sm"/>
            <a:tailEnd type="none" len="sm" w="sm"/>
          </a:ln>
        </p:spPr>
      </p:sp>
      <p:graphicFrame>
        <p:nvGraphicFramePr>
          <p:cNvPr name="Table 3" id="3"/>
          <p:cNvGraphicFramePr>
            <a:graphicFrameLocks noGrp="true"/>
          </p:cNvGraphicFramePr>
          <p:nvPr/>
        </p:nvGraphicFramePr>
        <p:xfrm>
          <a:off x="527484" y="3129121"/>
          <a:ext cx="8956482" cy="5562600"/>
        </p:xfrm>
        <a:graphic>
          <a:graphicData uri="http://schemas.openxmlformats.org/drawingml/2006/table">
            <a:tbl>
              <a:tblPr/>
              <a:tblGrid>
                <a:gridCol w="1073504"/>
                <a:gridCol w="7882978"/>
              </a:tblGrid>
              <a:tr h="1390650">
                <a:tc>
                  <a:txBody>
                    <a:bodyPr anchor="t" rtlCol="false"/>
                    <a:lstStyle/>
                    <a:p>
                      <a:pPr algn="r">
                        <a:lnSpc>
                          <a:spcPts val="2800"/>
                        </a:lnSpc>
                        <a:defRPr/>
                      </a:pPr>
                      <a:r>
                        <a:rPr lang="en-US" sz="2000">
                          <a:solidFill>
                            <a:srgbClr val="DBDBDB"/>
                          </a:solidFill>
                          <a:latin typeface="Be Vietnam"/>
                        </a:rPr>
                        <a:t>01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Title &amp; Value Prop</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Problem &amp; Solution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Encoded Values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Tasks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1028700" y="915655"/>
            <a:ext cx="10330400"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What's </a:t>
            </a:r>
            <a:r>
              <a:rPr lang="en-US" sz="9999" spc="-299">
                <a:solidFill>
                  <a:srgbClr val="907CE1"/>
                </a:solidFill>
                <a:latin typeface="Be Vietnam"/>
              </a:rPr>
              <a:t>Inside</a:t>
            </a:r>
          </a:p>
        </p:txBody>
      </p:sp>
      <p:graphicFrame>
        <p:nvGraphicFramePr>
          <p:cNvPr name="Table 5" id="5"/>
          <p:cNvGraphicFramePr>
            <a:graphicFrameLocks noGrp="true"/>
          </p:cNvGraphicFramePr>
          <p:nvPr/>
        </p:nvGraphicFramePr>
        <p:xfrm>
          <a:off x="8788470" y="3129121"/>
          <a:ext cx="8956482" cy="5867400"/>
        </p:xfrm>
        <a:graphic>
          <a:graphicData uri="http://schemas.openxmlformats.org/drawingml/2006/table">
            <a:tbl>
              <a:tblPr/>
              <a:tblGrid>
                <a:gridCol w="1073504"/>
                <a:gridCol w="7882978"/>
              </a:tblGrid>
              <a:tr h="2238375">
                <a:tc>
                  <a:txBody>
                    <a:bodyPr anchor="t" rtlCol="false"/>
                    <a:lstStyle/>
                    <a:p>
                      <a:pPr algn="r">
                        <a:lnSpc>
                          <a:spcPts val="2800"/>
                        </a:lnSpc>
                        <a:defRPr/>
                      </a:pPr>
                      <a:r>
                        <a:rPr lang="en-US" sz="2000">
                          <a:solidFill>
                            <a:srgbClr val="DBDBDB"/>
                          </a:solidFill>
                          <a:latin typeface="Be Vietnam"/>
                        </a:rPr>
                        <a:t>05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Usability Goals &amp; Key Measurements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2238375">
                <a:tc>
                  <a:txBody>
                    <a:bodyPr anchor="t" rtlCol="false"/>
                    <a:lstStyle/>
                    <a:p>
                      <a:pPr algn="r">
                        <a:lnSpc>
                          <a:spcPts val="2800"/>
                        </a:lnSpc>
                        <a:defRPr/>
                      </a:pPr>
                      <a:r>
                        <a:rPr lang="en-US" sz="2000">
                          <a:solidFill>
                            <a:srgbClr val="DBDBDB"/>
                          </a:solidFill>
                          <a:latin typeface="Be Vietnam"/>
                        </a:rPr>
                        <a:t>06</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Revised Interface Sketches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07</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Simple Task Prototype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755918"/>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531577" y="3178327"/>
            <a:ext cx="4298595" cy="6710409"/>
            <a:chOff x="0" y="0"/>
            <a:chExt cx="447826" cy="699088"/>
          </a:xfrm>
        </p:grpSpPr>
        <p:sp>
          <p:nvSpPr>
            <p:cNvPr name="Freeform 6" id="6"/>
            <p:cNvSpPr/>
            <p:nvPr/>
          </p:nvSpPr>
          <p:spPr>
            <a:xfrm flipH="false" flipV="false" rot="0">
              <a:off x="0" y="0"/>
              <a:ext cx="447826" cy="699088"/>
            </a:xfrm>
            <a:custGeom>
              <a:avLst/>
              <a:gdLst/>
              <a:ahLst/>
              <a:cxnLst/>
              <a:rect r="r" b="b" t="t" l="l"/>
              <a:pathLst>
                <a:path h="699088" w="447826">
                  <a:moveTo>
                    <a:pt x="99057" y="0"/>
                  </a:moveTo>
                  <a:lnTo>
                    <a:pt x="348769" y="0"/>
                  </a:lnTo>
                  <a:cubicBezTo>
                    <a:pt x="403476" y="0"/>
                    <a:pt x="447826" y="44349"/>
                    <a:pt x="447826" y="99057"/>
                  </a:cubicBezTo>
                  <a:lnTo>
                    <a:pt x="447826" y="600031"/>
                  </a:lnTo>
                  <a:cubicBezTo>
                    <a:pt x="447826" y="626302"/>
                    <a:pt x="437389" y="651498"/>
                    <a:pt x="418813" y="670074"/>
                  </a:cubicBezTo>
                  <a:cubicBezTo>
                    <a:pt x="400236" y="688651"/>
                    <a:pt x="375040" y="699088"/>
                    <a:pt x="348769" y="699088"/>
                  </a:cubicBezTo>
                  <a:lnTo>
                    <a:pt x="99057" y="699088"/>
                  </a:lnTo>
                  <a:cubicBezTo>
                    <a:pt x="72785" y="699088"/>
                    <a:pt x="47590" y="688651"/>
                    <a:pt x="29013" y="670074"/>
                  </a:cubicBezTo>
                  <a:cubicBezTo>
                    <a:pt x="10436" y="651498"/>
                    <a:pt x="0" y="626302"/>
                    <a:pt x="0" y="600031"/>
                  </a:cubicBezTo>
                  <a:lnTo>
                    <a:pt x="0" y="99057"/>
                  </a:lnTo>
                  <a:cubicBezTo>
                    <a:pt x="0" y="72785"/>
                    <a:pt x="10436" y="47590"/>
                    <a:pt x="29013" y="29013"/>
                  </a:cubicBezTo>
                  <a:cubicBezTo>
                    <a:pt x="47590" y="10436"/>
                    <a:pt x="72785" y="0"/>
                    <a:pt x="99057" y="0"/>
                  </a:cubicBezTo>
                  <a:close/>
                </a:path>
              </a:pathLst>
            </a:custGeom>
            <a:solidFill>
              <a:srgbClr val="907CE1"/>
            </a:solidFill>
          </p:spPr>
        </p:sp>
        <p:sp>
          <p:nvSpPr>
            <p:cNvPr name="TextBox 7" id="7"/>
            <p:cNvSpPr txBox="true"/>
            <p:nvPr/>
          </p:nvSpPr>
          <p:spPr>
            <a:xfrm>
              <a:off x="0" y="-47625"/>
              <a:ext cx="447826" cy="746713"/>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5328966" y="3182621"/>
            <a:ext cx="4298595" cy="6710409"/>
            <a:chOff x="0" y="0"/>
            <a:chExt cx="447826" cy="699088"/>
          </a:xfrm>
        </p:grpSpPr>
        <p:sp>
          <p:nvSpPr>
            <p:cNvPr name="Freeform 9" id="9"/>
            <p:cNvSpPr/>
            <p:nvPr/>
          </p:nvSpPr>
          <p:spPr>
            <a:xfrm flipH="false" flipV="false" rot="0">
              <a:off x="0" y="0"/>
              <a:ext cx="447826" cy="699088"/>
            </a:xfrm>
            <a:custGeom>
              <a:avLst/>
              <a:gdLst/>
              <a:ahLst/>
              <a:cxnLst/>
              <a:rect r="r" b="b" t="t" l="l"/>
              <a:pathLst>
                <a:path h="699088" w="447826">
                  <a:moveTo>
                    <a:pt x="99057" y="0"/>
                  </a:moveTo>
                  <a:lnTo>
                    <a:pt x="348769" y="0"/>
                  </a:lnTo>
                  <a:cubicBezTo>
                    <a:pt x="403476" y="0"/>
                    <a:pt x="447826" y="44349"/>
                    <a:pt x="447826" y="99057"/>
                  </a:cubicBezTo>
                  <a:lnTo>
                    <a:pt x="447826" y="600031"/>
                  </a:lnTo>
                  <a:cubicBezTo>
                    <a:pt x="447826" y="626302"/>
                    <a:pt x="437389" y="651498"/>
                    <a:pt x="418813" y="670074"/>
                  </a:cubicBezTo>
                  <a:cubicBezTo>
                    <a:pt x="400236" y="688651"/>
                    <a:pt x="375040" y="699088"/>
                    <a:pt x="348769" y="699088"/>
                  </a:cubicBezTo>
                  <a:lnTo>
                    <a:pt x="99057" y="699088"/>
                  </a:lnTo>
                  <a:cubicBezTo>
                    <a:pt x="72785" y="699088"/>
                    <a:pt x="47590" y="688651"/>
                    <a:pt x="29013" y="670074"/>
                  </a:cubicBezTo>
                  <a:cubicBezTo>
                    <a:pt x="10436" y="651498"/>
                    <a:pt x="0" y="626302"/>
                    <a:pt x="0" y="600031"/>
                  </a:cubicBezTo>
                  <a:lnTo>
                    <a:pt x="0" y="99057"/>
                  </a:lnTo>
                  <a:cubicBezTo>
                    <a:pt x="0" y="72785"/>
                    <a:pt x="10436" y="47590"/>
                    <a:pt x="29013" y="29013"/>
                  </a:cubicBezTo>
                  <a:cubicBezTo>
                    <a:pt x="47590" y="10436"/>
                    <a:pt x="72785" y="0"/>
                    <a:pt x="99057" y="0"/>
                  </a:cubicBezTo>
                  <a:close/>
                </a:path>
              </a:pathLst>
            </a:custGeom>
            <a:solidFill>
              <a:srgbClr val="907CE1"/>
            </a:solidFill>
          </p:spPr>
        </p:sp>
        <p:sp>
          <p:nvSpPr>
            <p:cNvPr name="TextBox 10" id="10"/>
            <p:cNvSpPr txBox="true"/>
            <p:nvPr/>
          </p:nvSpPr>
          <p:spPr>
            <a:xfrm>
              <a:off x="0" y="-47625"/>
              <a:ext cx="447826" cy="746713"/>
            </a:xfrm>
            <a:prstGeom prst="rect">
              <a:avLst/>
            </a:prstGeom>
          </p:spPr>
          <p:txBody>
            <a:bodyPr anchor="ctr" rtlCol="false" tIns="50800" lIns="50800" bIns="50800" rIns="50800"/>
            <a:lstStyle/>
            <a:p>
              <a:pPr algn="ctr">
                <a:lnSpc>
                  <a:spcPts val="2800"/>
                </a:lnSpc>
              </a:pPr>
            </a:p>
          </p:txBody>
        </p:sp>
      </p:grpSp>
      <p:sp>
        <p:nvSpPr>
          <p:cNvPr name="AutoShape 11" id="11"/>
          <p:cNvSpPr/>
          <p:nvPr/>
        </p:nvSpPr>
        <p:spPr>
          <a:xfrm>
            <a:off x="4830171" y="6533531"/>
            <a:ext cx="498795" cy="4295"/>
          </a:xfrm>
          <a:prstGeom prst="line">
            <a:avLst/>
          </a:prstGeom>
          <a:ln cap="flat" w="38100">
            <a:solidFill>
              <a:srgbClr val="000000"/>
            </a:solidFill>
            <a:prstDash val="solid"/>
            <a:headEnd type="none" len="sm" w="sm"/>
            <a:tailEnd type="triangle" len="med" w="lg"/>
          </a:ln>
        </p:spPr>
      </p:sp>
      <p:sp>
        <p:nvSpPr>
          <p:cNvPr name="Freeform 12" id="12"/>
          <p:cNvSpPr/>
          <p:nvPr/>
        </p:nvSpPr>
        <p:spPr>
          <a:xfrm flipH="false" flipV="false" rot="0">
            <a:off x="5586305" y="3611556"/>
            <a:ext cx="3797301" cy="5852541"/>
          </a:xfrm>
          <a:custGeom>
            <a:avLst/>
            <a:gdLst/>
            <a:ahLst/>
            <a:cxnLst/>
            <a:rect r="r" b="b" t="t" l="l"/>
            <a:pathLst>
              <a:path h="5852541" w="3797301">
                <a:moveTo>
                  <a:pt x="0" y="0"/>
                </a:moveTo>
                <a:lnTo>
                  <a:pt x="3797300" y="0"/>
                </a:lnTo>
                <a:lnTo>
                  <a:pt x="3797300" y="5852540"/>
                </a:lnTo>
                <a:lnTo>
                  <a:pt x="0" y="5852540"/>
                </a:lnTo>
                <a:lnTo>
                  <a:pt x="0" y="0"/>
                </a:lnTo>
                <a:close/>
              </a:path>
            </a:pathLst>
          </a:custGeom>
          <a:blipFill>
            <a:blip r:embed="rId2"/>
            <a:stretch>
              <a:fillRect l="0" t="0" r="0" b="0"/>
            </a:stretch>
          </a:blipFill>
        </p:spPr>
      </p:sp>
      <p:sp>
        <p:nvSpPr>
          <p:cNvPr name="Freeform 13" id="13"/>
          <p:cNvSpPr/>
          <p:nvPr/>
        </p:nvSpPr>
        <p:spPr>
          <a:xfrm flipH="false" flipV="false" rot="0">
            <a:off x="810822" y="3611556"/>
            <a:ext cx="3786938" cy="5852541"/>
          </a:xfrm>
          <a:custGeom>
            <a:avLst/>
            <a:gdLst/>
            <a:ahLst/>
            <a:cxnLst/>
            <a:rect r="r" b="b" t="t" l="l"/>
            <a:pathLst>
              <a:path h="5852541" w="3786938">
                <a:moveTo>
                  <a:pt x="0" y="0"/>
                </a:moveTo>
                <a:lnTo>
                  <a:pt x="3786938" y="0"/>
                </a:lnTo>
                <a:lnTo>
                  <a:pt x="3786938" y="5852540"/>
                </a:lnTo>
                <a:lnTo>
                  <a:pt x="0" y="5852540"/>
                </a:lnTo>
                <a:lnTo>
                  <a:pt x="0" y="0"/>
                </a:lnTo>
                <a:close/>
              </a:path>
            </a:pathLst>
          </a:custGeom>
          <a:blipFill>
            <a:blip r:embed="rId3"/>
            <a:stretch>
              <a:fillRect l="0" t="0" r="0" b="0"/>
            </a:stretch>
          </a:blipFill>
        </p:spPr>
      </p:sp>
      <p:sp>
        <p:nvSpPr>
          <p:cNvPr name="TextBox 14" id="14"/>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How we fixed this</a:t>
            </a:r>
          </a:p>
        </p:txBody>
      </p:sp>
      <p:sp>
        <p:nvSpPr>
          <p:cNvPr name="TextBox 15" id="15"/>
          <p:cNvSpPr txBox="true"/>
          <p:nvPr/>
        </p:nvSpPr>
        <p:spPr>
          <a:xfrm rot="0">
            <a:off x="9856160" y="2574306"/>
            <a:ext cx="8165140" cy="7870825"/>
          </a:xfrm>
          <a:prstGeom prst="rect">
            <a:avLst/>
          </a:prstGeom>
        </p:spPr>
        <p:txBody>
          <a:bodyPr anchor="t" rtlCol="false" tIns="0" lIns="0" bIns="0" rIns="0">
            <a:spAutoFit/>
          </a:bodyPr>
          <a:lstStyle/>
          <a:p>
            <a:pPr>
              <a:lnSpc>
                <a:spcPts val="3499"/>
              </a:lnSpc>
            </a:pPr>
            <a:r>
              <a:rPr lang="en-US" sz="2499">
                <a:solidFill>
                  <a:srgbClr val="000000"/>
                </a:solidFill>
                <a:latin typeface="Canva Sans Bold"/>
              </a:rPr>
              <a:t>What we changed:</a:t>
            </a:r>
          </a:p>
          <a:p>
            <a:pPr marL="539749" indent="-269875" lvl="1">
              <a:lnSpc>
                <a:spcPts val="3499"/>
              </a:lnSpc>
              <a:buFont typeface="Arial"/>
              <a:buChar char="•"/>
            </a:pPr>
            <a:r>
              <a:rPr lang="en-US" sz="2499">
                <a:solidFill>
                  <a:srgbClr val="000000"/>
                </a:solidFill>
                <a:latin typeface="Canva Sans"/>
              </a:rPr>
              <a:t>No suggested businesses when you leave a review.</a:t>
            </a:r>
          </a:p>
          <a:p>
            <a:pPr marL="539749" indent="-269875" lvl="1">
              <a:lnSpc>
                <a:spcPts val="3499"/>
              </a:lnSpc>
              <a:buFont typeface="Arial"/>
              <a:buChar char="•"/>
            </a:pPr>
            <a:r>
              <a:rPr lang="en-US" sz="2499">
                <a:solidFill>
                  <a:srgbClr val="000000"/>
                </a:solidFill>
                <a:latin typeface="Canva Sans"/>
              </a:rPr>
              <a:t>Instead, the users search for the business they want to recommend, and if it exists in the grapevine, they will add their recommendation to the existing business profile. If not, users can choose to add more details like phone number and website.</a:t>
            </a:r>
          </a:p>
          <a:p>
            <a:pPr>
              <a:lnSpc>
                <a:spcPts val="3499"/>
              </a:lnSpc>
            </a:pPr>
          </a:p>
          <a:p>
            <a:pPr>
              <a:lnSpc>
                <a:spcPts val="3499"/>
              </a:lnSpc>
            </a:pPr>
            <a:r>
              <a:rPr lang="en-US" sz="2499">
                <a:solidFill>
                  <a:srgbClr val="000000"/>
                </a:solidFill>
                <a:latin typeface="Canva Sans Bold"/>
              </a:rPr>
              <a:t>What we hope to achieve:</a:t>
            </a:r>
          </a:p>
          <a:p>
            <a:pPr marL="539749" indent="-269875" lvl="1">
              <a:lnSpc>
                <a:spcPts val="3499"/>
              </a:lnSpc>
              <a:buFont typeface="Arial"/>
              <a:buChar char="•"/>
            </a:pPr>
            <a:r>
              <a:rPr lang="en-US" sz="2499">
                <a:solidFill>
                  <a:srgbClr val="000000"/>
                </a:solidFill>
                <a:latin typeface="Canva Sans"/>
              </a:rPr>
              <a:t>Less confusion to users with no suggested services backdrop</a:t>
            </a:r>
          </a:p>
          <a:p>
            <a:pPr marL="539749" indent="-269875" lvl="1">
              <a:lnSpc>
                <a:spcPts val="3499"/>
              </a:lnSpc>
              <a:buFont typeface="Arial"/>
              <a:buChar char="•"/>
            </a:pPr>
            <a:r>
              <a:rPr lang="en-US" sz="2499">
                <a:solidFill>
                  <a:srgbClr val="000000"/>
                </a:solidFill>
                <a:latin typeface="Canva Sans"/>
              </a:rPr>
              <a:t>By maintaining the notion of business profiles, key information such as number and website will autopopulate with what a past user has specified --&gt; faster task flow</a:t>
            </a:r>
          </a:p>
          <a:p>
            <a:pPr>
              <a:lnSpc>
                <a:spcPts val="349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019261"/>
            <a:ext cx="11689981"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Medium-Fi Task Flows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07</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01650"/>
            <a:ext cx="5621935" cy="1587938"/>
            <a:chOff x="0" y="0"/>
            <a:chExt cx="1557155" cy="439825"/>
          </a:xfrm>
        </p:grpSpPr>
        <p:sp>
          <p:nvSpPr>
            <p:cNvPr name="Freeform 3" id="3"/>
            <p:cNvSpPr/>
            <p:nvPr/>
          </p:nvSpPr>
          <p:spPr>
            <a:xfrm flipH="false" flipV="false" rot="0">
              <a:off x="0" y="0"/>
              <a:ext cx="1557155" cy="439825"/>
            </a:xfrm>
            <a:custGeom>
              <a:avLst/>
              <a:gdLst/>
              <a:ahLst/>
              <a:cxnLst/>
              <a:rect r="r" b="b" t="t" l="l"/>
              <a:pathLst>
                <a:path h="439825" w="1557155">
                  <a:moveTo>
                    <a:pt x="75740" y="0"/>
                  </a:moveTo>
                  <a:lnTo>
                    <a:pt x="1481415" y="0"/>
                  </a:lnTo>
                  <a:cubicBezTo>
                    <a:pt x="1523245" y="0"/>
                    <a:pt x="1557155" y="33910"/>
                    <a:pt x="1557155" y="75740"/>
                  </a:cubicBezTo>
                  <a:lnTo>
                    <a:pt x="1557155" y="364085"/>
                  </a:lnTo>
                  <a:cubicBezTo>
                    <a:pt x="1557155" y="384172"/>
                    <a:pt x="1549175" y="403437"/>
                    <a:pt x="1534971" y="417641"/>
                  </a:cubicBezTo>
                  <a:cubicBezTo>
                    <a:pt x="1520767" y="431845"/>
                    <a:pt x="1501502" y="439825"/>
                    <a:pt x="1481415" y="439825"/>
                  </a:cubicBezTo>
                  <a:lnTo>
                    <a:pt x="75740" y="439825"/>
                  </a:lnTo>
                  <a:cubicBezTo>
                    <a:pt x="33910" y="439825"/>
                    <a:pt x="0" y="405915"/>
                    <a:pt x="0" y="364085"/>
                  </a:cubicBezTo>
                  <a:lnTo>
                    <a:pt x="0" y="75740"/>
                  </a:lnTo>
                  <a:cubicBezTo>
                    <a:pt x="0" y="33910"/>
                    <a:pt x="33910" y="0"/>
                    <a:pt x="75740" y="0"/>
                  </a:cubicBezTo>
                  <a:close/>
                </a:path>
              </a:pathLst>
            </a:custGeom>
            <a:solidFill>
              <a:srgbClr val="907CE1"/>
            </a:solidFill>
          </p:spPr>
        </p:sp>
        <p:sp>
          <p:nvSpPr>
            <p:cNvPr name="TextBox 4" id="4"/>
            <p:cNvSpPr txBox="true"/>
            <p:nvPr/>
          </p:nvSpPr>
          <p:spPr>
            <a:xfrm>
              <a:off x="0" y="-47625"/>
              <a:ext cx="1557155" cy="4874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114041"/>
            <a:ext cx="7464439" cy="1023609"/>
            <a:chOff x="0" y="0"/>
            <a:chExt cx="1026566" cy="140774"/>
          </a:xfrm>
        </p:grpSpPr>
        <p:sp>
          <p:nvSpPr>
            <p:cNvPr name="Freeform 6" id="6"/>
            <p:cNvSpPr/>
            <p:nvPr/>
          </p:nvSpPr>
          <p:spPr>
            <a:xfrm flipH="false" flipV="false" rot="0">
              <a:off x="0" y="0"/>
              <a:ext cx="1026566" cy="140774"/>
            </a:xfrm>
            <a:custGeom>
              <a:avLst/>
              <a:gdLst/>
              <a:ahLst/>
              <a:cxnLst/>
              <a:rect r="r" b="b" t="t" l="l"/>
              <a:pathLst>
                <a:path h="140774" w="1026566">
                  <a:moveTo>
                    <a:pt x="57045" y="0"/>
                  </a:moveTo>
                  <a:lnTo>
                    <a:pt x="969521" y="0"/>
                  </a:lnTo>
                  <a:cubicBezTo>
                    <a:pt x="984650" y="0"/>
                    <a:pt x="999160" y="6010"/>
                    <a:pt x="1009858" y="16708"/>
                  </a:cubicBezTo>
                  <a:cubicBezTo>
                    <a:pt x="1020556" y="27406"/>
                    <a:pt x="1026566" y="41915"/>
                    <a:pt x="1026566" y="57045"/>
                  </a:cubicBezTo>
                  <a:lnTo>
                    <a:pt x="1026566" y="83730"/>
                  </a:lnTo>
                  <a:cubicBezTo>
                    <a:pt x="1026566" y="115235"/>
                    <a:pt x="1001026" y="140774"/>
                    <a:pt x="969521" y="140774"/>
                  </a:cubicBezTo>
                  <a:lnTo>
                    <a:pt x="57045" y="140774"/>
                  </a:lnTo>
                  <a:cubicBezTo>
                    <a:pt x="41915" y="140774"/>
                    <a:pt x="27406" y="134764"/>
                    <a:pt x="16708" y="124066"/>
                  </a:cubicBezTo>
                  <a:cubicBezTo>
                    <a:pt x="6010" y="113368"/>
                    <a:pt x="0" y="98859"/>
                    <a:pt x="0" y="83730"/>
                  </a:cubicBezTo>
                  <a:lnTo>
                    <a:pt x="0" y="57045"/>
                  </a:lnTo>
                  <a:cubicBezTo>
                    <a:pt x="0" y="41915"/>
                    <a:pt x="6010" y="27406"/>
                    <a:pt x="16708" y="16708"/>
                  </a:cubicBezTo>
                  <a:cubicBezTo>
                    <a:pt x="27406" y="6010"/>
                    <a:pt x="41915" y="0"/>
                    <a:pt x="57045" y="0"/>
                  </a:cubicBezTo>
                  <a:close/>
                </a:path>
              </a:pathLst>
            </a:custGeom>
            <a:solidFill>
              <a:srgbClr val="F9FAF4"/>
            </a:solidFill>
          </p:spPr>
        </p:sp>
        <p:sp>
          <p:nvSpPr>
            <p:cNvPr name="TextBox 7" id="7"/>
            <p:cNvSpPr txBox="true"/>
            <p:nvPr/>
          </p:nvSpPr>
          <p:spPr>
            <a:xfrm>
              <a:off x="0" y="-47625"/>
              <a:ext cx="1026566" cy="188399"/>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986419" y="2309100"/>
            <a:ext cx="16315162" cy="7497938"/>
          </a:xfrm>
          <a:custGeom>
            <a:avLst/>
            <a:gdLst/>
            <a:ahLst/>
            <a:cxnLst/>
            <a:rect r="r" b="b" t="t" l="l"/>
            <a:pathLst>
              <a:path h="7497938" w="16315162">
                <a:moveTo>
                  <a:pt x="0" y="0"/>
                </a:moveTo>
                <a:lnTo>
                  <a:pt x="16315162" y="0"/>
                </a:lnTo>
                <a:lnTo>
                  <a:pt x="16315162" y="7497937"/>
                </a:lnTo>
                <a:lnTo>
                  <a:pt x="0" y="7497937"/>
                </a:lnTo>
                <a:lnTo>
                  <a:pt x="0" y="0"/>
                </a:lnTo>
                <a:close/>
              </a:path>
            </a:pathLst>
          </a:custGeom>
          <a:blipFill>
            <a:blip r:embed="rId2"/>
            <a:stretch>
              <a:fillRect l="0" t="0" r="-3080" b="0"/>
            </a:stretch>
          </a:blipFill>
        </p:spPr>
      </p:sp>
      <p:sp>
        <p:nvSpPr>
          <p:cNvPr name="TextBox 9" id="9"/>
          <p:cNvSpPr txBox="true"/>
          <p:nvPr/>
        </p:nvSpPr>
        <p:spPr>
          <a:xfrm rot="0">
            <a:off x="1472662" y="1302622"/>
            <a:ext cx="6092777" cy="511810"/>
          </a:xfrm>
          <a:prstGeom prst="rect">
            <a:avLst/>
          </a:prstGeom>
        </p:spPr>
        <p:txBody>
          <a:bodyPr anchor="t" rtlCol="false" tIns="0" lIns="0" bIns="0" rIns="0">
            <a:spAutoFit/>
          </a:bodyPr>
          <a:lstStyle/>
          <a:p>
            <a:pPr>
              <a:lnSpc>
                <a:spcPts val="4159"/>
              </a:lnSpc>
            </a:pPr>
            <a:r>
              <a:rPr lang="en-US" sz="3199" spc="-95">
                <a:solidFill>
                  <a:srgbClr val="1C1C1D"/>
                </a:solidFill>
                <a:latin typeface="Be Vietnam"/>
              </a:rPr>
              <a:t>Searching for a recommendation</a:t>
            </a:r>
          </a:p>
        </p:txBody>
      </p:sp>
      <p:sp>
        <p:nvSpPr>
          <p:cNvPr name="TextBox 10" id="10"/>
          <p:cNvSpPr txBox="true"/>
          <p:nvPr/>
        </p:nvSpPr>
        <p:spPr>
          <a:xfrm rot="0">
            <a:off x="1472662" y="586356"/>
            <a:ext cx="526501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SIMPLE TASK</a:t>
            </a:r>
          </a:p>
        </p:txBody>
      </p:sp>
      <p:sp>
        <p:nvSpPr>
          <p:cNvPr name="TextBox 11" id="11"/>
          <p:cNvSpPr txBox="true"/>
          <p:nvPr/>
        </p:nvSpPr>
        <p:spPr>
          <a:xfrm rot="0">
            <a:off x="14007122" y="354025"/>
            <a:ext cx="3294459" cy="349249"/>
          </a:xfrm>
          <a:prstGeom prst="rect">
            <a:avLst/>
          </a:prstGeom>
        </p:spPr>
        <p:txBody>
          <a:bodyPr anchor="t" rtlCol="false" tIns="0" lIns="0" bIns="0" rIns="0">
            <a:spAutoFit/>
          </a:bodyPr>
          <a:lstStyle/>
          <a:p>
            <a:pPr algn="ctr">
              <a:lnSpc>
                <a:spcPts val="2800"/>
              </a:lnSpc>
              <a:spcBef>
                <a:spcPct val="0"/>
              </a:spcBef>
            </a:pPr>
            <a:r>
              <a:rPr lang="en-US" sz="2000" spc="-20" u="sng">
                <a:solidFill>
                  <a:srgbClr val="F9FAF4"/>
                </a:solidFill>
                <a:latin typeface="Be Vietnam"/>
                <a:hlinkClick r:id="rId3" tooltip="https://www.figma.com/proto/kYvHrnqoLD0qnNdP5VA7Fs/Grapevine-(Copy)?page-id=0%253A1&amp;type=design&amp;node-id=1467-14731&amp;viewport=9005%252C-1246%252C0.47&amp;t=2o2ooYolxQu9YgEk-9&amp;scaling=scale-down&amp;starting-point-node-id=1467%253A14731&amp;show-proto-sidebar=1"/>
              </a:rPr>
              <a:t>Interactive Figma Prototype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01650"/>
            <a:ext cx="5621935" cy="1587938"/>
            <a:chOff x="0" y="0"/>
            <a:chExt cx="1557155" cy="439825"/>
          </a:xfrm>
        </p:grpSpPr>
        <p:sp>
          <p:nvSpPr>
            <p:cNvPr name="Freeform 3" id="3"/>
            <p:cNvSpPr/>
            <p:nvPr/>
          </p:nvSpPr>
          <p:spPr>
            <a:xfrm flipH="false" flipV="false" rot="0">
              <a:off x="0" y="0"/>
              <a:ext cx="1557155" cy="439825"/>
            </a:xfrm>
            <a:custGeom>
              <a:avLst/>
              <a:gdLst/>
              <a:ahLst/>
              <a:cxnLst/>
              <a:rect r="r" b="b" t="t" l="l"/>
              <a:pathLst>
                <a:path h="439825" w="1557155">
                  <a:moveTo>
                    <a:pt x="75740" y="0"/>
                  </a:moveTo>
                  <a:lnTo>
                    <a:pt x="1481415" y="0"/>
                  </a:lnTo>
                  <a:cubicBezTo>
                    <a:pt x="1523245" y="0"/>
                    <a:pt x="1557155" y="33910"/>
                    <a:pt x="1557155" y="75740"/>
                  </a:cubicBezTo>
                  <a:lnTo>
                    <a:pt x="1557155" y="364085"/>
                  </a:lnTo>
                  <a:cubicBezTo>
                    <a:pt x="1557155" y="384172"/>
                    <a:pt x="1549175" y="403437"/>
                    <a:pt x="1534971" y="417641"/>
                  </a:cubicBezTo>
                  <a:cubicBezTo>
                    <a:pt x="1520767" y="431845"/>
                    <a:pt x="1501502" y="439825"/>
                    <a:pt x="1481415" y="439825"/>
                  </a:cubicBezTo>
                  <a:lnTo>
                    <a:pt x="75740" y="439825"/>
                  </a:lnTo>
                  <a:cubicBezTo>
                    <a:pt x="33910" y="439825"/>
                    <a:pt x="0" y="405915"/>
                    <a:pt x="0" y="364085"/>
                  </a:cubicBezTo>
                  <a:lnTo>
                    <a:pt x="0" y="75740"/>
                  </a:lnTo>
                  <a:cubicBezTo>
                    <a:pt x="0" y="33910"/>
                    <a:pt x="33910" y="0"/>
                    <a:pt x="75740" y="0"/>
                  </a:cubicBezTo>
                  <a:close/>
                </a:path>
              </a:pathLst>
            </a:custGeom>
            <a:solidFill>
              <a:srgbClr val="907CE1"/>
            </a:solidFill>
          </p:spPr>
        </p:sp>
        <p:sp>
          <p:nvSpPr>
            <p:cNvPr name="TextBox 4" id="4"/>
            <p:cNvSpPr txBox="true"/>
            <p:nvPr/>
          </p:nvSpPr>
          <p:spPr>
            <a:xfrm>
              <a:off x="0" y="-47625"/>
              <a:ext cx="1557155" cy="4874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066416"/>
            <a:ext cx="6536739" cy="875547"/>
            <a:chOff x="0" y="0"/>
            <a:chExt cx="898981" cy="120412"/>
          </a:xfrm>
        </p:grpSpPr>
        <p:sp>
          <p:nvSpPr>
            <p:cNvPr name="Freeform 6" id="6"/>
            <p:cNvSpPr/>
            <p:nvPr/>
          </p:nvSpPr>
          <p:spPr>
            <a:xfrm flipH="false" flipV="false" rot="0">
              <a:off x="0" y="0"/>
              <a:ext cx="898981" cy="120412"/>
            </a:xfrm>
            <a:custGeom>
              <a:avLst/>
              <a:gdLst/>
              <a:ahLst/>
              <a:cxnLst/>
              <a:rect r="r" b="b" t="t" l="l"/>
              <a:pathLst>
                <a:path h="120412" w="898981">
                  <a:moveTo>
                    <a:pt x="60206" y="0"/>
                  </a:moveTo>
                  <a:lnTo>
                    <a:pt x="838775" y="0"/>
                  </a:lnTo>
                  <a:cubicBezTo>
                    <a:pt x="854743" y="0"/>
                    <a:pt x="870057" y="6343"/>
                    <a:pt x="881347" y="17634"/>
                  </a:cubicBezTo>
                  <a:cubicBezTo>
                    <a:pt x="892638" y="28925"/>
                    <a:pt x="898981" y="44238"/>
                    <a:pt x="898981" y="60206"/>
                  </a:cubicBezTo>
                  <a:lnTo>
                    <a:pt x="898981" y="60206"/>
                  </a:lnTo>
                  <a:cubicBezTo>
                    <a:pt x="898981" y="93457"/>
                    <a:pt x="872026" y="120412"/>
                    <a:pt x="838775" y="120412"/>
                  </a:cubicBezTo>
                  <a:lnTo>
                    <a:pt x="60206" y="120412"/>
                  </a:lnTo>
                  <a:cubicBezTo>
                    <a:pt x="44238" y="120412"/>
                    <a:pt x="28925" y="114069"/>
                    <a:pt x="17634" y="102778"/>
                  </a:cubicBezTo>
                  <a:cubicBezTo>
                    <a:pt x="6343" y="91487"/>
                    <a:pt x="0" y="76174"/>
                    <a:pt x="0" y="60206"/>
                  </a:cubicBezTo>
                  <a:lnTo>
                    <a:pt x="0" y="60206"/>
                  </a:lnTo>
                  <a:cubicBezTo>
                    <a:pt x="0" y="44238"/>
                    <a:pt x="6343" y="28925"/>
                    <a:pt x="17634" y="17634"/>
                  </a:cubicBezTo>
                  <a:cubicBezTo>
                    <a:pt x="28925" y="6343"/>
                    <a:pt x="44238" y="0"/>
                    <a:pt x="60206" y="0"/>
                  </a:cubicBezTo>
                  <a:close/>
                </a:path>
              </a:pathLst>
            </a:custGeom>
            <a:solidFill>
              <a:srgbClr val="F9FAF4"/>
            </a:solidFill>
          </p:spPr>
        </p:sp>
        <p:sp>
          <p:nvSpPr>
            <p:cNvPr name="TextBox 7" id="7"/>
            <p:cNvSpPr txBox="true"/>
            <p:nvPr/>
          </p:nvSpPr>
          <p:spPr>
            <a:xfrm>
              <a:off x="0" y="-47625"/>
              <a:ext cx="898981" cy="168037"/>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472662" y="1233997"/>
            <a:ext cx="5899783" cy="511810"/>
          </a:xfrm>
          <a:prstGeom prst="rect">
            <a:avLst/>
          </a:prstGeom>
        </p:spPr>
        <p:txBody>
          <a:bodyPr anchor="t" rtlCol="false" tIns="0" lIns="0" bIns="0" rIns="0">
            <a:spAutoFit/>
          </a:bodyPr>
          <a:lstStyle/>
          <a:p>
            <a:pPr>
              <a:lnSpc>
                <a:spcPts val="4159"/>
              </a:lnSpc>
            </a:pPr>
            <a:r>
              <a:rPr lang="en-US" sz="3199" spc="-95">
                <a:solidFill>
                  <a:srgbClr val="1C1C1D"/>
                </a:solidFill>
                <a:latin typeface="Be Vietnam"/>
              </a:rPr>
              <a:t>Leaving a Recommendation</a:t>
            </a:r>
          </a:p>
        </p:txBody>
      </p:sp>
      <p:sp>
        <p:nvSpPr>
          <p:cNvPr name="TextBox 9" id="9"/>
          <p:cNvSpPr txBox="true"/>
          <p:nvPr/>
        </p:nvSpPr>
        <p:spPr>
          <a:xfrm rot="0">
            <a:off x="1472662" y="576831"/>
            <a:ext cx="526501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MODERATE TASK</a:t>
            </a:r>
          </a:p>
        </p:txBody>
      </p:sp>
      <p:sp>
        <p:nvSpPr>
          <p:cNvPr name="Freeform 10" id="10"/>
          <p:cNvSpPr/>
          <p:nvPr/>
        </p:nvSpPr>
        <p:spPr>
          <a:xfrm flipH="false" flipV="false" rot="0">
            <a:off x="346133" y="2037213"/>
            <a:ext cx="17595734" cy="8006059"/>
          </a:xfrm>
          <a:custGeom>
            <a:avLst/>
            <a:gdLst/>
            <a:ahLst/>
            <a:cxnLst/>
            <a:rect r="r" b="b" t="t" l="l"/>
            <a:pathLst>
              <a:path h="8006059" w="17595734">
                <a:moveTo>
                  <a:pt x="0" y="0"/>
                </a:moveTo>
                <a:lnTo>
                  <a:pt x="17595734" y="0"/>
                </a:lnTo>
                <a:lnTo>
                  <a:pt x="17595734" y="8006059"/>
                </a:lnTo>
                <a:lnTo>
                  <a:pt x="0" y="8006059"/>
                </a:lnTo>
                <a:lnTo>
                  <a:pt x="0" y="0"/>
                </a:lnTo>
                <a:close/>
              </a:path>
            </a:pathLst>
          </a:custGeom>
          <a:blipFill>
            <a:blip r:embed="rId2"/>
            <a:stretch>
              <a:fillRect l="0" t="0" r="0" b="0"/>
            </a:stretch>
          </a:blipFill>
        </p:spPr>
      </p:sp>
      <p:sp>
        <p:nvSpPr>
          <p:cNvPr name="TextBox 11" id="11"/>
          <p:cNvSpPr txBox="true"/>
          <p:nvPr/>
        </p:nvSpPr>
        <p:spPr>
          <a:xfrm rot="0">
            <a:off x="13964841" y="354025"/>
            <a:ext cx="3294459" cy="349249"/>
          </a:xfrm>
          <a:prstGeom prst="rect">
            <a:avLst/>
          </a:prstGeom>
        </p:spPr>
        <p:txBody>
          <a:bodyPr anchor="t" rtlCol="false" tIns="0" lIns="0" bIns="0" rIns="0">
            <a:spAutoFit/>
          </a:bodyPr>
          <a:lstStyle/>
          <a:p>
            <a:pPr algn="ctr">
              <a:lnSpc>
                <a:spcPts val="2800"/>
              </a:lnSpc>
              <a:spcBef>
                <a:spcPct val="0"/>
              </a:spcBef>
            </a:pPr>
            <a:r>
              <a:rPr lang="en-US" sz="2000" spc="-20" u="sng">
                <a:solidFill>
                  <a:srgbClr val="F9FAF4"/>
                </a:solidFill>
                <a:latin typeface="Be Vietnam"/>
                <a:hlinkClick r:id="rId3" tooltip="https://www.figma.com/proto/kYvHrnqoLD0qnNdP5VA7Fs/Grapevine-(Copy)?page-id=0%253A1&amp;type=design&amp;node-id=1467-14713&amp;viewport=5518%252C-516%252C0.27&amp;t=JXrbm0ilRrEvMF8n-9&amp;scaling=scale-down&amp;starting-point-node-id=1467%253A14713&amp;show-proto-sidebar=1"/>
              </a:rPr>
              <a:t>Interactive Figma Prototype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01650"/>
            <a:ext cx="5621935" cy="1587938"/>
            <a:chOff x="0" y="0"/>
            <a:chExt cx="1557155" cy="439825"/>
          </a:xfrm>
        </p:grpSpPr>
        <p:sp>
          <p:nvSpPr>
            <p:cNvPr name="Freeform 3" id="3"/>
            <p:cNvSpPr/>
            <p:nvPr/>
          </p:nvSpPr>
          <p:spPr>
            <a:xfrm flipH="false" flipV="false" rot="0">
              <a:off x="0" y="0"/>
              <a:ext cx="1557155" cy="439825"/>
            </a:xfrm>
            <a:custGeom>
              <a:avLst/>
              <a:gdLst/>
              <a:ahLst/>
              <a:cxnLst/>
              <a:rect r="r" b="b" t="t" l="l"/>
              <a:pathLst>
                <a:path h="439825" w="1557155">
                  <a:moveTo>
                    <a:pt x="75740" y="0"/>
                  </a:moveTo>
                  <a:lnTo>
                    <a:pt x="1481415" y="0"/>
                  </a:lnTo>
                  <a:cubicBezTo>
                    <a:pt x="1523245" y="0"/>
                    <a:pt x="1557155" y="33910"/>
                    <a:pt x="1557155" y="75740"/>
                  </a:cubicBezTo>
                  <a:lnTo>
                    <a:pt x="1557155" y="364085"/>
                  </a:lnTo>
                  <a:cubicBezTo>
                    <a:pt x="1557155" y="384172"/>
                    <a:pt x="1549175" y="403437"/>
                    <a:pt x="1534971" y="417641"/>
                  </a:cubicBezTo>
                  <a:cubicBezTo>
                    <a:pt x="1520767" y="431845"/>
                    <a:pt x="1501502" y="439825"/>
                    <a:pt x="1481415" y="439825"/>
                  </a:cubicBezTo>
                  <a:lnTo>
                    <a:pt x="75740" y="439825"/>
                  </a:lnTo>
                  <a:cubicBezTo>
                    <a:pt x="33910" y="439825"/>
                    <a:pt x="0" y="405915"/>
                    <a:pt x="0" y="364085"/>
                  </a:cubicBezTo>
                  <a:lnTo>
                    <a:pt x="0" y="75740"/>
                  </a:lnTo>
                  <a:cubicBezTo>
                    <a:pt x="0" y="33910"/>
                    <a:pt x="33910" y="0"/>
                    <a:pt x="75740" y="0"/>
                  </a:cubicBezTo>
                  <a:close/>
                </a:path>
              </a:pathLst>
            </a:custGeom>
            <a:solidFill>
              <a:srgbClr val="907CE1"/>
            </a:solidFill>
          </p:spPr>
        </p:sp>
        <p:sp>
          <p:nvSpPr>
            <p:cNvPr name="TextBox 4" id="4"/>
            <p:cNvSpPr txBox="true"/>
            <p:nvPr/>
          </p:nvSpPr>
          <p:spPr>
            <a:xfrm>
              <a:off x="0" y="-47625"/>
              <a:ext cx="1557155" cy="48745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066416"/>
            <a:ext cx="16230600" cy="1430429"/>
            <a:chOff x="0" y="0"/>
            <a:chExt cx="2232154" cy="196723"/>
          </a:xfrm>
        </p:grpSpPr>
        <p:sp>
          <p:nvSpPr>
            <p:cNvPr name="Freeform 6" id="6"/>
            <p:cNvSpPr/>
            <p:nvPr/>
          </p:nvSpPr>
          <p:spPr>
            <a:xfrm flipH="false" flipV="false" rot="0">
              <a:off x="0" y="0"/>
              <a:ext cx="2232154" cy="196723"/>
            </a:xfrm>
            <a:custGeom>
              <a:avLst/>
              <a:gdLst/>
              <a:ahLst/>
              <a:cxnLst/>
              <a:rect r="r" b="b" t="t" l="l"/>
              <a:pathLst>
                <a:path h="196723" w="2232154">
                  <a:moveTo>
                    <a:pt x="26235" y="0"/>
                  </a:moveTo>
                  <a:lnTo>
                    <a:pt x="2205919" y="0"/>
                  </a:lnTo>
                  <a:cubicBezTo>
                    <a:pt x="2220408" y="0"/>
                    <a:pt x="2232154" y="11746"/>
                    <a:pt x="2232154" y="26235"/>
                  </a:cubicBezTo>
                  <a:lnTo>
                    <a:pt x="2232154" y="170489"/>
                  </a:lnTo>
                  <a:cubicBezTo>
                    <a:pt x="2232154" y="184978"/>
                    <a:pt x="2220408" y="196723"/>
                    <a:pt x="2205919" y="196723"/>
                  </a:cubicBezTo>
                  <a:lnTo>
                    <a:pt x="26235" y="196723"/>
                  </a:lnTo>
                  <a:cubicBezTo>
                    <a:pt x="11746" y="196723"/>
                    <a:pt x="0" y="184978"/>
                    <a:pt x="0" y="170489"/>
                  </a:cubicBezTo>
                  <a:lnTo>
                    <a:pt x="0" y="26235"/>
                  </a:lnTo>
                  <a:cubicBezTo>
                    <a:pt x="0" y="11746"/>
                    <a:pt x="11746" y="0"/>
                    <a:pt x="26235" y="0"/>
                  </a:cubicBezTo>
                  <a:close/>
                </a:path>
              </a:pathLst>
            </a:custGeom>
            <a:solidFill>
              <a:srgbClr val="F9FAF4"/>
            </a:solidFill>
          </p:spPr>
        </p:sp>
        <p:sp>
          <p:nvSpPr>
            <p:cNvPr name="TextBox 7" id="7"/>
            <p:cNvSpPr txBox="true"/>
            <p:nvPr/>
          </p:nvSpPr>
          <p:spPr>
            <a:xfrm>
              <a:off x="0" y="-47625"/>
              <a:ext cx="2232154" cy="244348"/>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256463" y="2075313"/>
            <a:ext cx="18031537" cy="8715243"/>
          </a:xfrm>
          <a:custGeom>
            <a:avLst/>
            <a:gdLst/>
            <a:ahLst/>
            <a:cxnLst/>
            <a:rect r="r" b="b" t="t" l="l"/>
            <a:pathLst>
              <a:path h="8715243" w="18031537">
                <a:moveTo>
                  <a:pt x="0" y="0"/>
                </a:moveTo>
                <a:lnTo>
                  <a:pt x="18031537" y="0"/>
                </a:lnTo>
                <a:lnTo>
                  <a:pt x="18031537" y="8715243"/>
                </a:lnTo>
                <a:lnTo>
                  <a:pt x="0" y="8715243"/>
                </a:lnTo>
                <a:lnTo>
                  <a:pt x="0" y="0"/>
                </a:lnTo>
                <a:close/>
              </a:path>
            </a:pathLst>
          </a:custGeom>
          <a:blipFill>
            <a:blip r:embed="rId2"/>
            <a:stretch>
              <a:fillRect l="0" t="0" r="0" b="0"/>
            </a:stretch>
          </a:blipFill>
        </p:spPr>
      </p:sp>
      <p:sp>
        <p:nvSpPr>
          <p:cNvPr name="TextBox 9" id="9"/>
          <p:cNvSpPr txBox="true"/>
          <p:nvPr/>
        </p:nvSpPr>
        <p:spPr>
          <a:xfrm rot="0">
            <a:off x="1472662" y="1233997"/>
            <a:ext cx="15501136" cy="1035685"/>
          </a:xfrm>
          <a:prstGeom prst="rect">
            <a:avLst/>
          </a:prstGeom>
        </p:spPr>
        <p:txBody>
          <a:bodyPr anchor="t" rtlCol="false" tIns="0" lIns="0" bIns="0" rIns="0">
            <a:spAutoFit/>
          </a:bodyPr>
          <a:lstStyle/>
          <a:p>
            <a:pPr>
              <a:lnSpc>
                <a:spcPts val="4159"/>
              </a:lnSpc>
            </a:pPr>
            <a:r>
              <a:rPr lang="en-US" sz="3199" spc="-95">
                <a:solidFill>
                  <a:srgbClr val="1C1C1D"/>
                </a:solidFill>
                <a:latin typeface="Be Vietnam"/>
              </a:rPr>
              <a:t>Requesting a recommendation from your network (including friends of friends); passing on a recommendation request to your friends</a:t>
            </a:r>
          </a:p>
        </p:txBody>
      </p:sp>
      <p:sp>
        <p:nvSpPr>
          <p:cNvPr name="TextBox 10" id="10"/>
          <p:cNvSpPr txBox="true"/>
          <p:nvPr/>
        </p:nvSpPr>
        <p:spPr>
          <a:xfrm rot="0">
            <a:off x="1472662" y="576831"/>
            <a:ext cx="526501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COMPLEX TASK</a:t>
            </a:r>
          </a:p>
        </p:txBody>
      </p:sp>
      <p:sp>
        <p:nvSpPr>
          <p:cNvPr name="TextBox 11" id="11"/>
          <p:cNvSpPr txBox="true"/>
          <p:nvPr/>
        </p:nvSpPr>
        <p:spPr>
          <a:xfrm rot="0">
            <a:off x="13964841" y="354025"/>
            <a:ext cx="3294459" cy="349249"/>
          </a:xfrm>
          <a:prstGeom prst="rect">
            <a:avLst/>
          </a:prstGeom>
        </p:spPr>
        <p:txBody>
          <a:bodyPr anchor="t" rtlCol="false" tIns="0" lIns="0" bIns="0" rIns="0">
            <a:spAutoFit/>
          </a:bodyPr>
          <a:lstStyle/>
          <a:p>
            <a:pPr algn="ctr">
              <a:lnSpc>
                <a:spcPts val="2800"/>
              </a:lnSpc>
              <a:spcBef>
                <a:spcPct val="0"/>
              </a:spcBef>
            </a:pPr>
            <a:r>
              <a:rPr lang="en-US" sz="2000" spc="-20" u="sng">
                <a:solidFill>
                  <a:srgbClr val="F9FAF4"/>
                </a:solidFill>
                <a:latin typeface="Be Vietnam"/>
                <a:hlinkClick r:id="rId3" tooltip="https://www.figma.com/proto/kYvHrnqoLD0qnNdP5VA7Fs/Grapevine-(Copy)?page-id=0%253A1&amp;type=design&amp;node-id=1467-14713&amp;viewport=5518%252C-516%252C0.27&amp;t=JXrbm0ilRrEvMF8n-9&amp;scaling=scale-down&amp;starting-point-node-id=1467%253A14713&amp;show-proto-sidebar=1"/>
              </a:rPr>
              <a:t>Interactive Figma Prototype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019261"/>
            <a:ext cx="11689981"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Prototype Implementation</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08</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a:off x="1028694" y="2484150"/>
            <a:ext cx="16230600" cy="19050"/>
          </a:xfrm>
          <a:prstGeom prst="line">
            <a:avLst/>
          </a:prstGeom>
          <a:ln cap="flat" w="9525">
            <a:solidFill>
              <a:srgbClr val="1C1C1D"/>
            </a:solidFill>
            <a:prstDash val="solid"/>
            <a:headEnd type="none" len="sm" w="sm"/>
            <a:tailEnd type="none" len="sm" w="sm"/>
          </a:ln>
        </p:spPr>
      </p:sp>
      <p:sp>
        <p:nvSpPr>
          <p:cNvPr name="TextBox 3" id="3"/>
          <p:cNvSpPr txBox="true"/>
          <p:nvPr/>
        </p:nvSpPr>
        <p:spPr>
          <a:xfrm rot="0">
            <a:off x="1028700" y="944298"/>
            <a:ext cx="10782817" cy="1387467"/>
          </a:xfrm>
          <a:prstGeom prst="rect">
            <a:avLst/>
          </a:prstGeom>
        </p:spPr>
        <p:txBody>
          <a:bodyPr anchor="t" rtlCol="false" tIns="0" lIns="0" bIns="0" rIns="0">
            <a:spAutoFit/>
          </a:bodyPr>
          <a:lstStyle/>
          <a:p>
            <a:pPr>
              <a:lnSpc>
                <a:spcPts val="10599"/>
              </a:lnSpc>
            </a:pPr>
            <a:r>
              <a:rPr lang="en-US" sz="9999" spc="-299">
                <a:solidFill>
                  <a:srgbClr val="1C1C1D"/>
                </a:solidFill>
                <a:latin typeface="Be Vietnam"/>
              </a:rPr>
              <a:t>Figma</a:t>
            </a:r>
          </a:p>
        </p:txBody>
      </p:sp>
      <p:grpSp>
        <p:nvGrpSpPr>
          <p:cNvPr name="Group 4" id="4"/>
          <p:cNvGrpSpPr/>
          <p:nvPr/>
        </p:nvGrpSpPr>
        <p:grpSpPr>
          <a:xfrm rot="0">
            <a:off x="1028700" y="2858517"/>
            <a:ext cx="5167579" cy="6615317"/>
            <a:chOff x="0" y="0"/>
            <a:chExt cx="1144426" cy="1465046"/>
          </a:xfrm>
        </p:grpSpPr>
        <p:sp>
          <p:nvSpPr>
            <p:cNvPr name="Freeform 5" id="5"/>
            <p:cNvSpPr/>
            <p:nvPr/>
          </p:nvSpPr>
          <p:spPr>
            <a:xfrm flipH="false" flipV="false" rot="0">
              <a:off x="0" y="0"/>
              <a:ext cx="1144426" cy="1465046"/>
            </a:xfrm>
            <a:custGeom>
              <a:avLst/>
              <a:gdLst/>
              <a:ahLst/>
              <a:cxnLst/>
              <a:rect r="r" b="b" t="t" l="l"/>
              <a:pathLst>
                <a:path h="1465046" w="1144426">
                  <a:moveTo>
                    <a:pt x="82399" y="0"/>
                  </a:moveTo>
                  <a:lnTo>
                    <a:pt x="1062027" y="0"/>
                  </a:lnTo>
                  <a:cubicBezTo>
                    <a:pt x="1083880" y="0"/>
                    <a:pt x="1104839" y="8681"/>
                    <a:pt x="1120292" y="24134"/>
                  </a:cubicBezTo>
                  <a:cubicBezTo>
                    <a:pt x="1135745" y="39587"/>
                    <a:pt x="1144426" y="60546"/>
                    <a:pt x="1144426" y="82399"/>
                  </a:cubicBezTo>
                  <a:lnTo>
                    <a:pt x="1144426" y="1382647"/>
                  </a:lnTo>
                  <a:cubicBezTo>
                    <a:pt x="1144426" y="1428155"/>
                    <a:pt x="1107535" y="1465046"/>
                    <a:pt x="1062027" y="1465046"/>
                  </a:cubicBezTo>
                  <a:lnTo>
                    <a:pt x="82399" y="1465046"/>
                  </a:lnTo>
                  <a:cubicBezTo>
                    <a:pt x="60546" y="1465046"/>
                    <a:pt x="39587" y="1456365"/>
                    <a:pt x="24134" y="1440912"/>
                  </a:cubicBezTo>
                  <a:cubicBezTo>
                    <a:pt x="8681" y="1425459"/>
                    <a:pt x="0" y="1404500"/>
                    <a:pt x="0" y="1382647"/>
                  </a:cubicBezTo>
                  <a:lnTo>
                    <a:pt x="0" y="82399"/>
                  </a:lnTo>
                  <a:cubicBezTo>
                    <a:pt x="0" y="60546"/>
                    <a:pt x="8681" y="39587"/>
                    <a:pt x="24134" y="24134"/>
                  </a:cubicBezTo>
                  <a:cubicBezTo>
                    <a:pt x="39587" y="8681"/>
                    <a:pt x="60546" y="0"/>
                    <a:pt x="82399" y="0"/>
                  </a:cubicBezTo>
                  <a:close/>
                </a:path>
              </a:pathLst>
            </a:custGeom>
            <a:solidFill>
              <a:srgbClr val="DBDBDB"/>
            </a:solidFill>
          </p:spPr>
        </p:sp>
        <p:sp>
          <p:nvSpPr>
            <p:cNvPr name="TextBox 6" id="6"/>
            <p:cNvSpPr txBox="true"/>
            <p:nvPr/>
          </p:nvSpPr>
          <p:spPr>
            <a:xfrm>
              <a:off x="0" y="-66675"/>
              <a:ext cx="1144426" cy="1531721"/>
            </a:xfrm>
            <a:prstGeom prst="rect">
              <a:avLst/>
            </a:prstGeom>
          </p:spPr>
          <p:txBody>
            <a:bodyPr anchor="ctr" rtlCol="false" tIns="50800" lIns="50800" bIns="50800" rIns="50800"/>
            <a:lstStyle/>
            <a:p>
              <a:pPr>
                <a:lnSpc>
                  <a:spcPts val="4200"/>
                </a:lnSpc>
              </a:pPr>
            </a:p>
          </p:txBody>
        </p:sp>
      </p:grpSp>
      <p:sp>
        <p:nvSpPr>
          <p:cNvPr name="TextBox 7" id="7"/>
          <p:cNvSpPr txBox="true"/>
          <p:nvPr/>
        </p:nvSpPr>
        <p:spPr>
          <a:xfrm rot="0">
            <a:off x="1585047" y="8499336"/>
            <a:ext cx="2851089" cy="523875"/>
          </a:xfrm>
          <a:prstGeom prst="rect">
            <a:avLst/>
          </a:prstGeom>
        </p:spPr>
        <p:txBody>
          <a:bodyPr anchor="t" rtlCol="false" tIns="0" lIns="0" bIns="0" rIns="0">
            <a:spAutoFit/>
          </a:bodyPr>
          <a:lstStyle/>
          <a:p>
            <a:pPr>
              <a:lnSpc>
                <a:spcPts val="4200"/>
              </a:lnSpc>
            </a:pPr>
            <a:r>
              <a:rPr lang="en-US" sz="3000" spc="-30">
                <a:solidFill>
                  <a:srgbClr val="F9FAF4"/>
                </a:solidFill>
                <a:latin typeface="Be Vietnam"/>
              </a:rPr>
              <a:t>Pros</a:t>
            </a:r>
          </a:p>
        </p:txBody>
      </p:sp>
      <p:grpSp>
        <p:nvGrpSpPr>
          <p:cNvPr name="Group 8" id="8"/>
          <p:cNvGrpSpPr/>
          <p:nvPr/>
        </p:nvGrpSpPr>
        <p:grpSpPr>
          <a:xfrm rot="0">
            <a:off x="6560211" y="2858517"/>
            <a:ext cx="5167579" cy="6615317"/>
            <a:chOff x="0" y="0"/>
            <a:chExt cx="1144426" cy="1465046"/>
          </a:xfrm>
        </p:grpSpPr>
        <p:sp>
          <p:nvSpPr>
            <p:cNvPr name="Freeform 9" id="9"/>
            <p:cNvSpPr/>
            <p:nvPr/>
          </p:nvSpPr>
          <p:spPr>
            <a:xfrm flipH="false" flipV="false" rot="0">
              <a:off x="0" y="0"/>
              <a:ext cx="1144426" cy="1465046"/>
            </a:xfrm>
            <a:custGeom>
              <a:avLst/>
              <a:gdLst/>
              <a:ahLst/>
              <a:cxnLst/>
              <a:rect r="r" b="b" t="t" l="l"/>
              <a:pathLst>
                <a:path h="1465046" w="1144426">
                  <a:moveTo>
                    <a:pt x="82399" y="0"/>
                  </a:moveTo>
                  <a:lnTo>
                    <a:pt x="1062027" y="0"/>
                  </a:lnTo>
                  <a:cubicBezTo>
                    <a:pt x="1083880" y="0"/>
                    <a:pt x="1104839" y="8681"/>
                    <a:pt x="1120292" y="24134"/>
                  </a:cubicBezTo>
                  <a:cubicBezTo>
                    <a:pt x="1135745" y="39587"/>
                    <a:pt x="1144426" y="60546"/>
                    <a:pt x="1144426" y="82399"/>
                  </a:cubicBezTo>
                  <a:lnTo>
                    <a:pt x="1144426" y="1382647"/>
                  </a:lnTo>
                  <a:cubicBezTo>
                    <a:pt x="1144426" y="1428155"/>
                    <a:pt x="1107535" y="1465046"/>
                    <a:pt x="1062027" y="1465046"/>
                  </a:cubicBezTo>
                  <a:lnTo>
                    <a:pt x="82399" y="1465046"/>
                  </a:lnTo>
                  <a:cubicBezTo>
                    <a:pt x="60546" y="1465046"/>
                    <a:pt x="39587" y="1456365"/>
                    <a:pt x="24134" y="1440912"/>
                  </a:cubicBezTo>
                  <a:cubicBezTo>
                    <a:pt x="8681" y="1425459"/>
                    <a:pt x="0" y="1404500"/>
                    <a:pt x="0" y="1382647"/>
                  </a:cubicBezTo>
                  <a:lnTo>
                    <a:pt x="0" y="82399"/>
                  </a:lnTo>
                  <a:cubicBezTo>
                    <a:pt x="0" y="60546"/>
                    <a:pt x="8681" y="39587"/>
                    <a:pt x="24134" y="24134"/>
                  </a:cubicBezTo>
                  <a:cubicBezTo>
                    <a:pt x="39587" y="8681"/>
                    <a:pt x="60546" y="0"/>
                    <a:pt x="82399" y="0"/>
                  </a:cubicBezTo>
                  <a:close/>
                </a:path>
              </a:pathLst>
            </a:custGeom>
            <a:solidFill>
              <a:srgbClr val="907CE1"/>
            </a:solidFill>
          </p:spPr>
        </p:sp>
        <p:sp>
          <p:nvSpPr>
            <p:cNvPr name="TextBox 10" id="10"/>
            <p:cNvSpPr txBox="true"/>
            <p:nvPr/>
          </p:nvSpPr>
          <p:spPr>
            <a:xfrm>
              <a:off x="0" y="-66675"/>
              <a:ext cx="1144426" cy="1531721"/>
            </a:xfrm>
            <a:prstGeom prst="rect">
              <a:avLst/>
            </a:prstGeom>
          </p:spPr>
          <p:txBody>
            <a:bodyPr anchor="ctr" rtlCol="false" tIns="50800" lIns="50800" bIns="50800" rIns="50800"/>
            <a:lstStyle/>
            <a:p>
              <a:pPr>
                <a:lnSpc>
                  <a:spcPts val="4200"/>
                </a:lnSpc>
              </a:pPr>
            </a:p>
          </p:txBody>
        </p:sp>
      </p:grpSp>
      <p:sp>
        <p:nvSpPr>
          <p:cNvPr name="TextBox 11" id="11"/>
          <p:cNvSpPr txBox="true"/>
          <p:nvPr/>
        </p:nvSpPr>
        <p:spPr>
          <a:xfrm rot="0">
            <a:off x="7113618" y="8499336"/>
            <a:ext cx="2851089" cy="523875"/>
          </a:xfrm>
          <a:prstGeom prst="rect">
            <a:avLst/>
          </a:prstGeom>
        </p:spPr>
        <p:txBody>
          <a:bodyPr anchor="t" rtlCol="false" tIns="0" lIns="0" bIns="0" rIns="0">
            <a:spAutoFit/>
          </a:bodyPr>
          <a:lstStyle/>
          <a:p>
            <a:pPr>
              <a:lnSpc>
                <a:spcPts val="4200"/>
              </a:lnSpc>
            </a:pPr>
            <a:r>
              <a:rPr lang="en-US" sz="3000" spc="-30">
                <a:solidFill>
                  <a:srgbClr val="1C1C1D"/>
                </a:solidFill>
                <a:latin typeface="Be Vietnam Bold"/>
              </a:rPr>
              <a:t>Cons</a:t>
            </a:r>
          </a:p>
        </p:txBody>
      </p:sp>
      <p:grpSp>
        <p:nvGrpSpPr>
          <p:cNvPr name="Group 12" id="12"/>
          <p:cNvGrpSpPr/>
          <p:nvPr/>
        </p:nvGrpSpPr>
        <p:grpSpPr>
          <a:xfrm rot="0">
            <a:off x="12091721" y="2858517"/>
            <a:ext cx="5167579" cy="6615317"/>
            <a:chOff x="0" y="0"/>
            <a:chExt cx="1144426" cy="1465046"/>
          </a:xfrm>
        </p:grpSpPr>
        <p:sp>
          <p:nvSpPr>
            <p:cNvPr name="Freeform 13" id="13"/>
            <p:cNvSpPr/>
            <p:nvPr/>
          </p:nvSpPr>
          <p:spPr>
            <a:xfrm flipH="false" flipV="false" rot="0">
              <a:off x="0" y="0"/>
              <a:ext cx="1144426" cy="1465046"/>
            </a:xfrm>
            <a:custGeom>
              <a:avLst/>
              <a:gdLst/>
              <a:ahLst/>
              <a:cxnLst/>
              <a:rect r="r" b="b" t="t" l="l"/>
              <a:pathLst>
                <a:path h="1465046" w="1144426">
                  <a:moveTo>
                    <a:pt x="82399" y="0"/>
                  </a:moveTo>
                  <a:lnTo>
                    <a:pt x="1062027" y="0"/>
                  </a:lnTo>
                  <a:cubicBezTo>
                    <a:pt x="1083880" y="0"/>
                    <a:pt x="1104839" y="8681"/>
                    <a:pt x="1120292" y="24134"/>
                  </a:cubicBezTo>
                  <a:cubicBezTo>
                    <a:pt x="1135745" y="39587"/>
                    <a:pt x="1144426" y="60546"/>
                    <a:pt x="1144426" y="82399"/>
                  </a:cubicBezTo>
                  <a:lnTo>
                    <a:pt x="1144426" y="1382647"/>
                  </a:lnTo>
                  <a:cubicBezTo>
                    <a:pt x="1144426" y="1428155"/>
                    <a:pt x="1107535" y="1465046"/>
                    <a:pt x="1062027" y="1465046"/>
                  </a:cubicBezTo>
                  <a:lnTo>
                    <a:pt x="82399" y="1465046"/>
                  </a:lnTo>
                  <a:cubicBezTo>
                    <a:pt x="60546" y="1465046"/>
                    <a:pt x="39587" y="1456365"/>
                    <a:pt x="24134" y="1440912"/>
                  </a:cubicBezTo>
                  <a:cubicBezTo>
                    <a:pt x="8681" y="1425459"/>
                    <a:pt x="0" y="1404500"/>
                    <a:pt x="0" y="1382647"/>
                  </a:cubicBezTo>
                  <a:lnTo>
                    <a:pt x="0" y="82399"/>
                  </a:lnTo>
                  <a:cubicBezTo>
                    <a:pt x="0" y="60546"/>
                    <a:pt x="8681" y="39587"/>
                    <a:pt x="24134" y="24134"/>
                  </a:cubicBezTo>
                  <a:cubicBezTo>
                    <a:pt x="39587" y="8681"/>
                    <a:pt x="60546" y="0"/>
                    <a:pt x="82399" y="0"/>
                  </a:cubicBezTo>
                  <a:close/>
                </a:path>
              </a:pathLst>
            </a:custGeom>
            <a:solidFill>
              <a:srgbClr val="1C1C1D"/>
            </a:solidFill>
          </p:spPr>
        </p:sp>
        <p:sp>
          <p:nvSpPr>
            <p:cNvPr name="TextBox 14" id="14"/>
            <p:cNvSpPr txBox="true"/>
            <p:nvPr/>
          </p:nvSpPr>
          <p:spPr>
            <a:xfrm>
              <a:off x="0" y="-47625"/>
              <a:ext cx="1144426" cy="1512671"/>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2525236" y="3231575"/>
            <a:ext cx="4300548" cy="2971800"/>
          </a:xfrm>
          <a:prstGeom prst="rect">
            <a:avLst/>
          </a:prstGeom>
        </p:spPr>
        <p:txBody>
          <a:bodyPr anchor="t" rtlCol="false" tIns="0" lIns="0" bIns="0" rIns="0">
            <a:spAutoFit/>
          </a:bodyPr>
          <a:lstStyle/>
          <a:p>
            <a:pPr marL="647700" indent="-323850" lvl="1">
              <a:lnSpc>
                <a:spcPts val="3900"/>
              </a:lnSpc>
              <a:buFont typeface="Arial"/>
              <a:buChar char="•"/>
            </a:pPr>
            <a:r>
              <a:rPr lang="en-US" sz="3000" spc="-89">
                <a:solidFill>
                  <a:srgbClr val="F9FAF4"/>
                </a:solidFill>
                <a:latin typeface="Be Vietnam"/>
              </a:rPr>
              <a:t>Icon Plugins (IconDuck, Streamline Icons)</a:t>
            </a:r>
          </a:p>
          <a:p>
            <a:pPr marL="647700" indent="-323850" lvl="1">
              <a:lnSpc>
                <a:spcPts val="3900"/>
              </a:lnSpc>
              <a:buFont typeface="Arial"/>
              <a:buChar char="•"/>
            </a:pPr>
            <a:r>
              <a:rPr lang="en-US" sz="3000" spc="-89" u="sng">
                <a:solidFill>
                  <a:srgbClr val="F9FAF4"/>
                </a:solidFill>
                <a:latin typeface="Be Vietnam"/>
                <a:hlinkClick r:id="rId2" tooltip="https://www.figma.com/community/file/1248375255495415511/apple-design-resources-ios-17-and-ipados-17"/>
              </a:rPr>
              <a:t>Apple Design Resources Figma Template</a:t>
            </a:r>
          </a:p>
        </p:txBody>
      </p:sp>
      <p:sp>
        <p:nvSpPr>
          <p:cNvPr name="TextBox 16" id="16"/>
          <p:cNvSpPr txBox="true"/>
          <p:nvPr/>
        </p:nvSpPr>
        <p:spPr>
          <a:xfrm rot="0">
            <a:off x="12642189" y="7901681"/>
            <a:ext cx="2851089" cy="1057275"/>
          </a:xfrm>
          <a:prstGeom prst="rect">
            <a:avLst/>
          </a:prstGeom>
        </p:spPr>
        <p:txBody>
          <a:bodyPr anchor="t" rtlCol="false" tIns="0" lIns="0" bIns="0" rIns="0">
            <a:spAutoFit/>
          </a:bodyPr>
          <a:lstStyle/>
          <a:p>
            <a:pPr>
              <a:lnSpc>
                <a:spcPts val="4200"/>
              </a:lnSpc>
            </a:pPr>
            <a:r>
              <a:rPr lang="en-US" sz="3000" spc="-30">
                <a:solidFill>
                  <a:srgbClr val="1C1C1D"/>
                </a:solidFill>
                <a:latin typeface="Be Vietnam Bold"/>
              </a:rPr>
              <a:t>Plugins &amp; Templates</a:t>
            </a:r>
          </a:p>
        </p:txBody>
      </p:sp>
      <p:sp>
        <p:nvSpPr>
          <p:cNvPr name="TextBox 17" id="17"/>
          <p:cNvSpPr txBox="true"/>
          <p:nvPr/>
        </p:nvSpPr>
        <p:spPr>
          <a:xfrm rot="0">
            <a:off x="12465625" y="1436737"/>
            <a:ext cx="4793675" cy="240665"/>
          </a:xfrm>
          <a:prstGeom prst="rect">
            <a:avLst/>
          </a:prstGeom>
        </p:spPr>
        <p:txBody>
          <a:bodyPr anchor="t" rtlCol="false" tIns="0" lIns="0" bIns="0" rIns="0">
            <a:spAutoFit/>
          </a:bodyPr>
          <a:lstStyle/>
          <a:p>
            <a:pPr algn="r">
              <a:lnSpc>
                <a:spcPts val="1960"/>
              </a:lnSpc>
            </a:pPr>
            <a:r>
              <a:rPr lang="en-US" sz="1400">
                <a:solidFill>
                  <a:srgbClr val="F9FAF4"/>
                </a:solidFill>
                <a:latin typeface="Be Vietnam Ultra-Bold"/>
              </a:rPr>
              <a:t>Back to Agenda Page</a:t>
            </a:r>
          </a:p>
        </p:txBody>
      </p:sp>
      <p:sp>
        <p:nvSpPr>
          <p:cNvPr name="TextBox 18" id="18"/>
          <p:cNvSpPr txBox="true"/>
          <p:nvPr/>
        </p:nvSpPr>
        <p:spPr>
          <a:xfrm rot="0">
            <a:off x="1183773" y="3212525"/>
            <a:ext cx="4857432" cy="42481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Canva Sans"/>
              </a:rPr>
              <a:t>Live,</a:t>
            </a:r>
            <a:r>
              <a:rPr lang="en-US" sz="3000">
                <a:solidFill>
                  <a:srgbClr val="000000"/>
                </a:solidFill>
                <a:latin typeface="Canva Sans"/>
              </a:rPr>
              <a:t> collaborative editing</a:t>
            </a:r>
          </a:p>
          <a:p>
            <a:pPr marL="647700" indent="-323850" lvl="1">
              <a:lnSpc>
                <a:spcPts val="4200"/>
              </a:lnSpc>
              <a:buFont typeface="Arial"/>
              <a:buChar char="•"/>
            </a:pPr>
            <a:r>
              <a:rPr lang="en-US" sz="3000">
                <a:solidFill>
                  <a:srgbClr val="000000"/>
                </a:solidFill>
                <a:latin typeface="Canva Sans"/>
              </a:rPr>
              <a:t>Component libraries, grid systems, shapes</a:t>
            </a:r>
          </a:p>
          <a:p>
            <a:pPr marL="647700" indent="-323850" lvl="1">
              <a:lnSpc>
                <a:spcPts val="4200"/>
              </a:lnSpc>
              <a:buFont typeface="Arial"/>
              <a:buChar char="•"/>
            </a:pPr>
            <a:r>
              <a:rPr lang="en-US" sz="3000">
                <a:solidFill>
                  <a:srgbClr val="000000"/>
                </a:solidFill>
                <a:latin typeface="Canva Sans"/>
              </a:rPr>
              <a:t>Can animate (prototype) buttons and features</a:t>
            </a:r>
          </a:p>
          <a:p>
            <a:pPr>
              <a:lnSpc>
                <a:spcPts val="4200"/>
              </a:lnSpc>
            </a:pPr>
          </a:p>
        </p:txBody>
      </p:sp>
      <p:sp>
        <p:nvSpPr>
          <p:cNvPr name="TextBox 19" id="19"/>
          <p:cNvSpPr txBox="true"/>
          <p:nvPr/>
        </p:nvSpPr>
        <p:spPr>
          <a:xfrm rot="0">
            <a:off x="6560211" y="3179941"/>
            <a:ext cx="5167579" cy="5595620"/>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000000"/>
                </a:solidFill>
                <a:latin typeface="Canva Sans"/>
              </a:rPr>
              <a:t>Managing</a:t>
            </a:r>
            <a:r>
              <a:rPr lang="en-US" sz="3200">
                <a:solidFill>
                  <a:srgbClr val="000000"/>
                </a:solidFill>
                <a:latin typeface="Canva Sans"/>
              </a:rPr>
              <a:t> many screens </a:t>
            </a:r>
            <a:r>
              <a:rPr lang="en-US" sz="3200">
                <a:solidFill>
                  <a:srgbClr val="000000"/>
                </a:solidFill>
                <a:latin typeface="Canva Sans"/>
              </a:rPr>
              <a:t> was difficult without comprehensive search capabilities</a:t>
            </a:r>
          </a:p>
          <a:p>
            <a:pPr marL="690881" indent="-345440" lvl="1">
              <a:lnSpc>
                <a:spcPts val="4480"/>
              </a:lnSpc>
              <a:buFont typeface="Arial"/>
              <a:buChar char="•"/>
            </a:pPr>
            <a:r>
              <a:rPr lang="en-US" sz="3200">
                <a:solidFill>
                  <a:srgbClr val="000000"/>
                </a:solidFill>
                <a:latin typeface="Canva Sans"/>
              </a:rPr>
              <a:t>Creating prototype animations was fidgety</a:t>
            </a:r>
          </a:p>
          <a:p>
            <a:pPr marL="690881" indent="-345440" lvl="1">
              <a:lnSpc>
                <a:spcPts val="4480"/>
              </a:lnSpc>
              <a:buFont typeface="Arial"/>
              <a:buChar char="•"/>
            </a:pPr>
            <a:r>
              <a:rPr lang="en-US" sz="3200">
                <a:solidFill>
                  <a:srgbClr val="000000"/>
                </a:solidFill>
                <a:latin typeface="Canva Sans"/>
              </a:rPr>
              <a:t>Limited offline access</a:t>
            </a:r>
          </a:p>
          <a:p>
            <a:pPr>
              <a:lnSpc>
                <a:spcPts val="4480"/>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a:off x="1028694" y="2484150"/>
            <a:ext cx="16230600" cy="19050"/>
          </a:xfrm>
          <a:prstGeom prst="line">
            <a:avLst/>
          </a:prstGeom>
          <a:ln cap="flat" w="9525">
            <a:solidFill>
              <a:srgbClr val="1C1C1D"/>
            </a:solidFill>
            <a:prstDash val="solid"/>
            <a:headEnd type="none" len="sm" w="sm"/>
            <a:tailEnd type="none" len="sm" w="sm"/>
          </a:ln>
        </p:spPr>
      </p:sp>
      <p:sp>
        <p:nvSpPr>
          <p:cNvPr name="Freeform 3" id="3"/>
          <p:cNvSpPr/>
          <p:nvPr/>
        </p:nvSpPr>
        <p:spPr>
          <a:xfrm flipH="false" flipV="false" rot="0">
            <a:off x="12698391" y="2948706"/>
            <a:ext cx="5068140" cy="3014569"/>
          </a:xfrm>
          <a:custGeom>
            <a:avLst/>
            <a:gdLst/>
            <a:ahLst/>
            <a:cxnLst/>
            <a:rect r="r" b="b" t="t" l="l"/>
            <a:pathLst>
              <a:path h="3014569" w="5068140">
                <a:moveTo>
                  <a:pt x="0" y="0"/>
                </a:moveTo>
                <a:lnTo>
                  <a:pt x="5068140" y="0"/>
                </a:lnTo>
                <a:lnTo>
                  <a:pt x="5068140" y="3014569"/>
                </a:lnTo>
                <a:lnTo>
                  <a:pt x="0" y="3014569"/>
                </a:lnTo>
                <a:lnTo>
                  <a:pt x="0" y="0"/>
                </a:lnTo>
                <a:close/>
              </a:path>
            </a:pathLst>
          </a:custGeom>
          <a:blipFill>
            <a:blip r:embed="rId2"/>
            <a:stretch>
              <a:fillRect l="0" t="-8729" r="0" b="-19098"/>
            </a:stretch>
          </a:blipFill>
        </p:spPr>
      </p:sp>
      <p:sp>
        <p:nvSpPr>
          <p:cNvPr name="Freeform 4" id="4"/>
          <p:cNvSpPr/>
          <p:nvPr/>
        </p:nvSpPr>
        <p:spPr>
          <a:xfrm flipH="false" flipV="false" rot="0">
            <a:off x="12698391" y="6352043"/>
            <a:ext cx="5068140" cy="3482337"/>
          </a:xfrm>
          <a:custGeom>
            <a:avLst/>
            <a:gdLst/>
            <a:ahLst/>
            <a:cxnLst/>
            <a:rect r="r" b="b" t="t" l="l"/>
            <a:pathLst>
              <a:path h="3482337" w="5068140">
                <a:moveTo>
                  <a:pt x="0" y="0"/>
                </a:moveTo>
                <a:lnTo>
                  <a:pt x="5068140" y="0"/>
                </a:lnTo>
                <a:lnTo>
                  <a:pt x="5068140" y="3482338"/>
                </a:lnTo>
                <a:lnTo>
                  <a:pt x="0" y="3482338"/>
                </a:lnTo>
                <a:lnTo>
                  <a:pt x="0" y="0"/>
                </a:lnTo>
                <a:close/>
              </a:path>
            </a:pathLst>
          </a:custGeom>
          <a:blipFill>
            <a:blip r:embed="rId3"/>
            <a:stretch>
              <a:fillRect l="0" t="-1654" r="-3165" b="0"/>
            </a:stretch>
          </a:blipFill>
        </p:spPr>
      </p:sp>
      <p:sp>
        <p:nvSpPr>
          <p:cNvPr name="Freeform 5" id="5"/>
          <p:cNvSpPr/>
          <p:nvPr/>
        </p:nvSpPr>
        <p:spPr>
          <a:xfrm flipH="false" flipV="false" rot="0">
            <a:off x="7695029" y="3253991"/>
            <a:ext cx="4520176" cy="6129358"/>
          </a:xfrm>
          <a:custGeom>
            <a:avLst/>
            <a:gdLst/>
            <a:ahLst/>
            <a:cxnLst/>
            <a:rect r="r" b="b" t="t" l="l"/>
            <a:pathLst>
              <a:path h="6129358" w="4520176">
                <a:moveTo>
                  <a:pt x="0" y="0"/>
                </a:moveTo>
                <a:lnTo>
                  <a:pt x="4520176" y="0"/>
                </a:lnTo>
                <a:lnTo>
                  <a:pt x="4520176" y="6129358"/>
                </a:lnTo>
                <a:lnTo>
                  <a:pt x="0" y="6129358"/>
                </a:lnTo>
                <a:lnTo>
                  <a:pt x="0" y="0"/>
                </a:lnTo>
                <a:close/>
              </a:path>
            </a:pathLst>
          </a:custGeom>
          <a:blipFill>
            <a:blip r:embed="rId4"/>
            <a:stretch>
              <a:fillRect l="0" t="0" r="0" b="0"/>
            </a:stretch>
          </a:blipFill>
        </p:spPr>
      </p:sp>
      <p:sp>
        <p:nvSpPr>
          <p:cNvPr name="Freeform 6" id="6"/>
          <p:cNvSpPr/>
          <p:nvPr/>
        </p:nvSpPr>
        <p:spPr>
          <a:xfrm flipH="false" flipV="false" rot="0">
            <a:off x="10800031" y="8093212"/>
            <a:ext cx="1191302" cy="636805"/>
          </a:xfrm>
          <a:custGeom>
            <a:avLst/>
            <a:gdLst/>
            <a:ahLst/>
            <a:cxnLst/>
            <a:rect r="r" b="b" t="t" l="l"/>
            <a:pathLst>
              <a:path h="636805" w="1191302">
                <a:moveTo>
                  <a:pt x="0" y="0"/>
                </a:moveTo>
                <a:lnTo>
                  <a:pt x="1191302" y="0"/>
                </a:lnTo>
                <a:lnTo>
                  <a:pt x="1191302" y="636805"/>
                </a:lnTo>
                <a:lnTo>
                  <a:pt x="0" y="6368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84763" y="3037661"/>
            <a:ext cx="6619281" cy="58483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Canva Sans"/>
              </a:rPr>
              <a:t>User cannot input personal profile information </a:t>
            </a:r>
          </a:p>
          <a:p>
            <a:pPr marL="647700" indent="-323850" lvl="1">
              <a:lnSpc>
                <a:spcPts val="4200"/>
              </a:lnSpc>
              <a:buFont typeface="Arial"/>
              <a:buChar char="•"/>
            </a:pPr>
            <a:r>
              <a:rPr lang="en-US" sz="3000">
                <a:solidFill>
                  <a:srgbClr val="000000"/>
                </a:solidFill>
                <a:latin typeface="Canva Sans"/>
              </a:rPr>
              <a:t>User cannot add friends</a:t>
            </a:r>
          </a:p>
          <a:p>
            <a:pPr marL="647700" indent="-323850" lvl="1">
              <a:lnSpc>
                <a:spcPts val="4200"/>
              </a:lnSpc>
              <a:buFont typeface="Arial"/>
              <a:buChar char="•"/>
            </a:pPr>
            <a:r>
              <a:rPr lang="en-US" sz="3000">
                <a:solidFill>
                  <a:srgbClr val="000000"/>
                </a:solidFill>
                <a:latin typeface="Canva Sans"/>
              </a:rPr>
              <a:t>User cannot actually search for recommendations or request recommendations amoung their network (beyond the results we hard-coded)</a:t>
            </a:r>
          </a:p>
          <a:p>
            <a:pPr marL="647700" indent="-323850" lvl="1">
              <a:lnSpc>
                <a:spcPts val="4200"/>
              </a:lnSpc>
              <a:buFont typeface="Arial"/>
              <a:buChar char="•"/>
            </a:pPr>
            <a:r>
              <a:rPr lang="en-US" sz="3000">
                <a:solidFill>
                  <a:srgbClr val="000000"/>
                </a:solidFill>
                <a:latin typeface="Canva Sans"/>
              </a:rPr>
              <a:t>No real business profiles to browse</a:t>
            </a:r>
          </a:p>
          <a:p>
            <a:pPr marL="647700" indent="-323850" lvl="1">
              <a:lnSpc>
                <a:spcPts val="4200"/>
              </a:lnSpc>
              <a:buFont typeface="Arial"/>
              <a:buChar char="•"/>
            </a:pPr>
            <a:r>
              <a:rPr lang="en-US" sz="3000">
                <a:solidFill>
                  <a:srgbClr val="000000"/>
                </a:solidFill>
                <a:latin typeface="Canva Sans"/>
              </a:rPr>
              <a:t>Cannot save posts</a:t>
            </a:r>
          </a:p>
        </p:txBody>
      </p:sp>
      <p:sp>
        <p:nvSpPr>
          <p:cNvPr name="TextBox 8" id="8"/>
          <p:cNvSpPr txBox="true"/>
          <p:nvPr/>
        </p:nvSpPr>
        <p:spPr>
          <a:xfrm rot="0">
            <a:off x="1028700" y="944298"/>
            <a:ext cx="10782817" cy="1387467"/>
          </a:xfrm>
          <a:prstGeom prst="rect">
            <a:avLst/>
          </a:prstGeom>
        </p:spPr>
        <p:txBody>
          <a:bodyPr anchor="t" rtlCol="false" tIns="0" lIns="0" bIns="0" rIns="0">
            <a:spAutoFit/>
          </a:bodyPr>
          <a:lstStyle/>
          <a:p>
            <a:pPr>
              <a:lnSpc>
                <a:spcPts val="10599"/>
              </a:lnSpc>
            </a:pPr>
            <a:r>
              <a:rPr lang="en-US" sz="9999" spc="-299">
                <a:solidFill>
                  <a:srgbClr val="1C1C1D"/>
                </a:solidFill>
                <a:latin typeface="Be Vietnam"/>
              </a:rPr>
              <a:t>Limitations</a:t>
            </a:r>
          </a:p>
        </p:txBody>
      </p:sp>
      <p:sp>
        <p:nvSpPr>
          <p:cNvPr name="TextBox 9" id="9"/>
          <p:cNvSpPr txBox="true"/>
          <p:nvPr/>
        </p:nvSpPr>
        <p:spPr>
          <a:xfrm rot="0">
            <a:off x="12465625" y="1436737"/>
            <a:ext cx="4793675" cy="240665"/>
          </a:xfrm>
          <a:prstGeom prst="rect">
            <a:avLst/>
          </a:prstGeom>
        </p:spPr>
        <p:txBody>
          <a:bodyPr anchor="t" rtlCol="false" tIns="0" lIns="0" bIns="0" rIns="0">
            <a:spAutoFit/>
          </a:bodyPr>
          <a:lstStyle/>
          <a:p>
            <a:pPr algn="r">
              <a:lnSpc>
                <a:spcPts val="1960"/>
              </a:lnSpc>
            </a:pPr>
            <a:r>
              <a:rPr lang="en-US" sz="1400">
                <a:solidFill>
                  <a:srgbClr val="F9FAF4"/>
                </a:solidFill>
                <a:latin typeface="Be Vietnam Ultra-Bold"/>
              </a:rPr>
              <a:t>Back to Agenda Page</a:t>
            </a:r>
          </a:p>
        </p:txBody>
      </p:sp>
      <p:sp>
        <p:nvSpPr>
          <p:cNvPr name="Freeform 10" id="10"/>
          <p:cNvSpPr/>
          <p:nvPr/>
        </p:nvSpPr>
        <p:spPr>
          <a:xfrm flipH="false" flipV="false" rot="0">
            <a:off x="13676903" y="3253991"/>
            <a:ext cx="1919814" cy="1026228"/>
          </a:xfrm>
          <a:custGeom>
            <a:avLst/>
            <a:gdLst/>
            <a:ahLst/>
            <a:cxnLst/>
            <a:rect r="r" b="b" t="t" l="l"/>
            <a:pathLst>
              <a:path h="1026228" w="1919814">
                <a:moveTo>
                  <a:pt x="0" y="0"/>
                </a:moveTo>
                <a:lnTo>
                  <a:pt x="1919814" y="0"/>
                </a:lnTo>
                <a:lnTo>
                  <a:pt x="1919814" y="1026228"/>
                </a:lnTo>
                <a:lnTo>
                  <a:pt x="0" y="1026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698391" y="7500416"/>
            <a:ext cx="2217943" cy="1185591"/>
          </a:xfrm>
          <a:custGeom>
            <a:avLst/>
            <a:gdLst/>
            <a:ahLst/>
            <a:cxnLst/>
            <a:rect r="r" b="b" t="t" l="l"/>
            <a:pathLst>
              <a:path h="1185591" w="2217943">
                <a:moveTo>
                  <a:pt x="0" y="0"/>
                </a:moveTo>
                <a:lnTo>
                  <a:pt x="2217943" y="0"/>
                </a:lnTo>
                <a:lnTo>
                  <a:pt x="2217943" y="1185592"/>
                </a:lnTo>
                <a:lnTo>
                  <a:pt x="0" y="1185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1080057" y="5300501"/>
            <a:ext cx="911276" cy="487118"/>
          </a:xfrm>
          <a:custGeom>
            <a:avLst/>
            <a:gdLst/>
            <a:ahLst/>
            <a:cxnLst/>
            <a:rect r="r" b="b" t="t" l="l"/>
            <a:pathLst>
              <a:path h="487118" w="911276">
                <a:moveTo>
                  <a:pt x="0" y="0"/>
                </a:moveTo>
                <a:lnTo>
                  <a:pt x="911276" y="0"/>
                </a:lnTo>
                <a:lnTo>
                  <a:pt x="911276" y="487118"/>
                </a:lnTo>
                <a:lnTo>
                  <a:pt x="0" y="487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a:off x="1028694" y="2484150"/>
            <a:ext cx="16230600" cy="19050"/>
          </a:xfrm>
          <a:prstGeom prst="line">
            <a:avLst/>
          </a:prstGeom>
          <a:ln cap="flat" w="9525">
            <a:solidFill>
              <a:srgbClr val="1C1C1D"/>
            </a:solidFill>
            <a:prstDash val="solid"/>
            <a:headEnd type="none" len="sm" w="sm"/>
            <a:tailEnd type="none" len="sm" w="sm"/>
          </a:ln>
        </p:spPr>
      </p:sp>
      <p:sp>
        <p:nvSpPr>
          <p:cNvPr name="Freeform 3" id="3"/>
          <p:cNvSpPr/>
          <p:nvPr/>
        </p:nvSpPr>
        <p:spPr>
          <a:xfrm flipH="false" flipV="false" rot="0">
            <a:off x="1038245" y="6894817"/>
            <a:ext cx="8559421" cy="1207098"/>
          </a:xfrm>
          <a:custGeom>
            <a:avLst/>
            <a:gdLst/>
            <a:ahLst/>
            <a:cxnLst/>
            <a:rect r="r" b="b" t="t" l="l"/>
            <a:pathLst>
              <a:path h="1207098" w="8559421">
                <a:moveTo>
                  <a:pt x="0" y="0"/>
                </a:moveTo>
                <a:lnTo>
                  <a:pt x="8559421" y="0"/>
                </a:lnTo>
                <a:lnTo>
                  <a:pt x="8559421" y="1207097"/>
                </a:lnTo>
                <a:lnTo>
                  <a:pt x="0" y="1207097"/>
                </a:lnTo>
                <a:lnTo>
                  <a:pt x="0" y="0"/>
                </a:lnTo>
                <a:close/>
              </a:path>
            </a:pathLst>
          </a:custGeom>
          <a:blipFill>
            <a:blip r:embed="rId2"/>
            <a:stretch>
              <a:fillRect l="0" t="0" r="0" b="0"/>
            </a:stretch>
          </a:blipFill>
        </p:spPr>
      </p:sp>
      <p:sp>
        <p:nvSpPr>
          <p:cNvPr name="Freeform 4" id="4"/>
          <p:cNvSpPr/>
          <p:nvPr/>
        </p:nvSpPr>
        <p:spPr>
          <a:xfrm flipH="false" flipV="false" rot="0">
            <a:off x="1038245" y="8244789"/>
            <a:ext cx="8559421" cy="1324097"/>
          </a:xfrm>
          <a:custGeom>
            <a:avLst/>
            <a:gdLst/>
            <a:ahLst/>
            <a:cxnLst/>
            <a:rect r="r" b="b" t="t" l="l"/>
            <a:pathLst>
              <a:path h="1324097" w="8559421">
                <a:moveTo>
                  <a:pt x="0" y="0"/>
                </a:moveTo>
                <a:lnTo>
                  <a:pt x="8559421" y="0"/>
                </a:lnTo>
                <a:lnTo>
                  <a:pt x="8559421" y="1324097"/>
                </a:lnTo>
                <a:lnTo>
                  <a:pt x="0" y="1324097"/>
                </a:lnTo>
                <a:lnTo>
                  <a:pt x="0" y="0"/>
                </a:lnTo>
                <a:close/>
              </a:path>
            </a:pathLst>
          </a:custGeom>
          <a:blipFill>
            <a:blip r:embed="rId3"/>
            <a:stretch>
              <a:fillRect l="0" t="-806" r="0" b="-806"/>
            </a:stretch>
          </a:blipFill>
        </p:spPr>
      </p:sp>
      <p:sp>
        <p:nvSpPr>
          <p:cNvPr name="Freeform 5" id="5"/>
          <p:cNvSpPr/>
          <p:nvPr/>
        </p:nvSpPr>
        <p:spPr>
          <a:xfrm flipH="false" flipV="false" rot="0">
            <a:off x="7932792" y="5650842"/>
            <a:ext cx="1336691" cy="1101099"/>
          </a:xfrm>
          <a:custGeom>
            <a:avLst/>
            <a:gdLst/>
            <a:ahLst/>
            <a:cxnLst/>
            <a:rect r="r" b="b" t="t" l="l"/>
            <a:pathLst>
              <a:path h="1101099" w="1336691">
                <a:moveTo>
                  <a:pt x="0" y="0"/>
                </a:moveTo>
                <a:lnTo>
                  <a:pt x="1336691" y="0"/>
                </a:lnTo>
                <a:lnTo>
                  <a:pt x="1336691" y="1101100"/>
                </a:lnTo>
                <a:lnTo>
                  <a:pt x="0" y="1101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567000" y="3459607"/>
            <a:ext cx="1782951" cy="557752"/>
          </a:xfrm>
          <a:custGeom>
            <a:avLst/>
            <a:gdLst/>
            <a:ahLst/>
            <a:cxnLst/>
            <a:rect r="r" b="b" t="t" l="l"/>
            <a:pathLst>
              <a:path h="557752" w="1782951">
                <a:moveTo>
                  <a:pt x="0" y="0"/>
                </a:moveTo>
                <a:lnTo>
                  <a:pt x="1782951" y="0"/>
                </a:lnTo>
                <a:lnTo>
                  <a:pt x="1782951" y="557751"/>
                </a:lnTo>
                <a:lnTo>
                  <a:pt x="0" y="557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835047" y="2811504"/>
            <a:ext cx="3261158" cy="6779775"/>
          </a:xfrm>
          <a:custGeom>
            <a:avLst/>
            <a:gdLst/>
            <a:ahLst/>
            <a:cxnLst/>
            <a:rect r="r" b="b" t="t" l="l"/>
            <a:pathLst>
              <a:path h="6779775" w="3261158">
                <a:moveTo>
                  <a:pt x="0" y="0"/>
                </a:moveTo>
                <a:lnTo>
                  <a:pt x="3261157" y="0"/>
                </a:lnTo>
                <a:lnTo>
                  <a:pt x="3261157" y="6779776"/>
                </a:lnTo>
                <a:lnTo>
                  <a:pt x="0" y="6779776"/>
                </a:lnTo>
                <a:lnTo>
                  <a:pt x="0" y="0"/>
                </a:lnTo>
                <a:close/>
              </a:path>
            </a:pathLst>
          </a:custGeom>
          <a:blipFill>
            <a:blip r:embed="rId8"/>
            <a:stretch>
              <a:fillRect l="0" t="0" r="0" b="0"/>
            </a:stretch>
          </a:blipFill>
        </p:spPr>
      </p:sp>
      <p:sp>
        <p:nvSpPr>
          <p:cNvPr name="Freeform 8" id="8"/>
          <p:cNvSpPr/>
          <p:nvPr/>
        </p:nvSpPr>
        <p:spPr>
          <a:xfrm flipH="false" flipV="false" rot="0">
            <a:off x="14096204" y="2811504"/>
            <a:ext cx="3292047" cy="6779775"/>
          </a:xfrm>
          <a:custGeom>
            <a:avLst/>
            <a:gdLst/>
            <a:ahLst/>
            <a:cxnLst/>
            <a:rect r="r" b="b" t="t" l="l"/>
            <a:pathLst>
              <a:path h="6779775" w="3292047">
                <a:moveTo>
                  <a:pt x="0" y="0"/>
                </a:moveTo>
                <a:lnTo>
                  <a:pt x="3292047" y="0"/>
                </a:lnTo>
                <a:lnTo>
                  <a:pt x="3292047" y="6779776"/>
                </a:lnTo>
                <a:lnTo>
                  <a:pt x="0" y="6779776"/>
                </a:lnTo>
                <a:lnTo>
                  <a:pt x="0" y="0"/>
                </a:lnTo>
                <a:close/>
              </a:path>
            </a:pathLst>
          </a:custGeom>
          <a:blipFill>
            <a:blip r:embed="rId9"/>
            <a:stretch>
              <a:fillRect l="0" t="0" r="0" b="0"/>
            </a:stretch>
          </a:blipFill>
        </p:spPr>
      </p:sp>
      <p:sp>
        <p:nvSpPr>
          <p:cNvPr name="TextBox 9" id="9"/>
          <p:cNvSpPr txBox="true"/>
          <p:nvPr/>
        </p:nvSpPr>
        <p:spPr>
          <a:xfrm rot="0">
            <a:off x="1028700" y="944298"/>
            <a:ext cx="10782817" cy="1387467"/>
          </a:xfrm>
          <a:prstGeom prst="rect">
            <a:avLst/>
          </a:prstGeom>
        </p:spPr>
        <p:txBody>
          <a:bodyPr anchor="t" rtlCol="false" tIns="0" lIns="0" bIns="0" rIns="0">
            <a:spAutoFit/>
          </a:bodyPr>
          <a:lstStyle/>
          <a:p>
            <a:pPr>
              <a:lnSpc>
                <a:spcPts val="10599"/>
              </a:lnSpc>
            </a:pPr>
            <a:r>
              <a:rPr lang="en-US" sz="9999" spc="-299">
                <a:solidFill>
                  <a:srgbClr val="1C1C1D"/>
                </a:solidFill>
                <a:latin typeface="Be Vietnam"/>
              </a:rPr>
              <a:t>Wizard of Oz</a:t>
            </a:r>
          </a:p>
        </p:txBody>
      </p:sp>
      <p:sp>
        <p:nvSpPr>
          <p:cNvPr name="TextBox 10" id="10"/>
          <p:cNvSpPr txBox="true"/>
          <p:nvPr/>
        </p:nvSpPr>
        <p:spPr>
          <a:xfrm rot="0">
            <a:off x="12465625" y="1436737"/>
            <a:ext cx="4793675" cy="240665"/>
          </a:xfrm>
          <a:prstGeom prst="rect">
            <a:avLst/>
          </a:prstGeom>
        </p:spPr>
        <p:txBody>
          <a:bodyPr anchor="t" rtlCol="false" tIns="0" lIns="0" bIns="0" rIns="0">
            <a:spAutoFit/>
          </a:bodyPr>
          <a:lstStyle/>
          <a:p>
            <a:pPr algn="r">
              <a:lnSpc>
                <a:spcPts val="1960"/>
              </a:lnSpc>
            </a:pPr>
            <a:r>
              <a:rPr lang="en-US" sz="1400">
                <a:solidFill>
                  <a:srgbClr val="F9FAF4"/>
                </a:solidFill>
                <a:latin typeface="Be Vietnam Ultra-Bold"/>
              </a:rPr>
              <a:t>Back to Agenda Page</a:t>
            </a:r>
          </a:p>
        </p:txBody>
      </p:sp>
      <p:sp>
        <p:nvSpPr>
          <p:cNvPr name="TextBox 11" id="11"/>
          <p:cNvSpPr txBox="true"/>
          <p:nvPr/>
        </p:nvSpPr>
        <p:spPr>
          <a:xfrm rot="0">
            <a:off x="903200" y="2877670"/>
            <a:ext cx="8240795" cy="35807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Searches, search results, business details, and more auto-populate when user clicks on the text box; no functioning keyboard</a:t>
            </a:r>
          </a:p>
          <a:p>
            <a:pPr marL="734059" indent="-367030" lvl="1">
              <a:lnSpc>
                <a:spcPts val="4759"/>
              </a:lnSpc>
              <a:buFont typeface="Arial"/>
              <a:buChar char="•"/>
            </a:pPr>
            <a:r>
              <a:rPr lang="en-US" sz="3399">
                <a:solidFill>
                  <a:srgbClr val="000000"/>
                </a:solidFill>
                <a:latin typeface="Canva Sans"/>
              </a:rPr>
              <a:t>User is magically given friend network</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a:off x="1028694" y="2484150"/>
            <a:ext cx="16230600" cy="19050"/>
          </a:xfrm>
          <a:prstGeom prst="line">
            <a:avLst/>
          </a:prstGeom>
          <a:ln cap="flat" w="9525">
            <a:solidFill>
              <a:srgbClr val="1C1C1D"/>
            </a:solidFill>
            <a:prstDash val="solid"/>
            <a:headEnd type="none" len="sm" w="sm"/>
            <a:tailEnd type="none" len="sm" w="sm"/>
          </a:ln>
        </p:spPr>
      </p:sp>
      <p:sp>
        <p:nvSpPr>
          <p:cNvPr name="Freeform 3" id="3"/>
          <p:cNvSpPr/>
          <p:nvPr/>
        </p:nvSpPr>
        <p:spPr>
          <a:xfrm flipH="false" flipV="false" rot="0">
            <a:off x="8012384" y="2803829"/>
            <a:ext cx="3215300" cy="6837132"/>
          </a:xfrm>
          <a:custGeom>
            <a:avLst/>
            <a:gdLst/>
            <a:ahLst/>
            <a:cxnLst/>
            <a:rect r="r" b="b" t="t" l="l"/>
            <a:pathLst>
              <a:path h="6837132" w="3215300">
                <a:moveTo>
                  <a:pt x="0" y="0"/>
                </a:moveTo>
                <a:lnTo>
                  <a:pt x="3215300" y="0"/>
                </a:lnTo>
                <a:lnTo>
                  <a:pt x="3215300" y="6837131"/>
                </a:lnTo>
                <a:lnTo>
                  <a:pt x="0" y="6837131"/>
                </a:lnTo>
                <a:lnTo>
                  <a:pt x="0" y="0"/>
                </a:lnTo>
                <a:close/>
              </a:path>
            </a:pathLst>
          </a:custGeom>
          <a:blipFill>
            <a:blip r:embed="rId2"/>
            <a:stretch>
              <a:fillRect l="0" t="0" r="0" b="0"/>
            </a:stretch>
          </a:blipFill>
        </p:spPr>
      </p:sp>
      <p:sp>
        <p:nvSpPr>
          <p:cNvPr name="Freeform 4" id="4"/>
          <p:cNvSpPr/>
          <p:nvPr/>
        </p:nvSpPr>
        <p:spPr>
          <a:xfrm flipH="false" flipV="false" rot="0">
            <a:off x="11227684" y="2803829"/>
            <a:ext cx="3271438" cy="6837132"/>
          </a:xfrm>
          <a:custGeom>
            <a:avLst/>
            <a:gdLst/>
            <a:ahLst/>
            <a:cxnLst/>
            <a:rect r="r" b="b" t="t" l="l"/>
            <a:pathLst>
              <a:path h="6837132" w="3271438">
                <a:moveTo>
                  <a:pt x="0" y="0"/>
                </a:moveTo>
                <a:lnTo>
                  <a:pt x="3271438" y="0"/>
                </a:lnTo>
                <a:lnTo>
                  <a:pt x="3271438" y="6837131"/>
                </a:lnTo>
                <a:lnTo>
                  <a:pt x="0" y="6837131"/>
                </a:lnTo>
                <a:lnTo>
                  <a:pt x="0" y="0"/>
                </a:lnTo>
                <a:close/>
              </a:path>
            </a:pathLst>
          </a:custGeom>
          <a:blipFill>
            <a:blip r:embed="rId3"/>
            <a:stretch>
              <a:fillRect l="0" t="0" r="0" b="0"/>
            </a:stretch>
          </a:blipFill>
        </p:spPr>
      </p:sp>
      <p:sp>
        <p:nvSpPr>
          <p:cNvPr name="Freeform 5" id="5"/>
          <p:cNvSpPr/>
          <p:nvPr/>
        </p:nvSpPr>
        <p:spPr>
          <a:xfrm flipH="false" flipV="false" rot="0">
            <a:off x="14499122" y="2803829"/>
            <a:ext cx="3184664" cy="6837132"/>
          </a:xfrm>
          <a:custGeom>
            <a:avLst/>
            <a:gdLst/>
            <a:ahLst/>
            <a:cxnLst/>
            <a:rect r="r" b="b" t="t" l="l"/>
            <a:pathLst>
              <a:path h="6837132" w="3184664">
                <a:moveTo>
                  <a:pt x="0" y="0"/>
                </a:moveTo>
                <a:lnTo>
                  <a:pt x="3184664" y="0"/>
                </a:lnTo>
                <a:lnTo>
                  <a:pt x="3184664" y="6837131"/>
                </a:lnTo>
                <a:lnTo>
                  <a:pt x="0" y="6837131"/>
                </a:lnTo>
                <a:lnTo>
                  <a:pt x="0" y="0"/>
                </a:lnTo>
                <a:close/>
              </a:path>
            </a:pathLst>
          </a:custGeom>
          <a:blipFill>
            <a:blip r:embed="rId4"/>
            <a:stretch>
              <a:fillRect l="0" t="0" r="0" b="0"/>
            </a:stretch>
          </a:blipFill>
        </p:spPr>
      </p:sp>
      <p:sp>
        <p:nvSpPr>
          <p:cNvPr name="TextBox 6" id="6"/>
          <p:cNvSpPr txBox="true"/>
          <p:nvPr/>
        </p:nvSpPr>
        <p:spPr>
          <a:xfrm rot="0">
            <a:off x="1028700" y="944298"/>
            <a:ext cx="10782817" cy="1387467"/>
          </a:xfrm>
          <a:prstGeom prst="rect">
            <a:avLst/>
          </a:prstGeom>
        </p:spPr>
        <p:txBody>
          <a:bodyPr anchor="t" rtlCol="false" tIns="0" lIns="0" bIns="0" rIns="0">
            <a:spAutoFit/>
          </a:bodyPr>
          <a:lstStyle/>
          <a:p>
            <a:pPr>
              <a:lnSpc>
                <a:spcPts val="10599"/>
              </a:lnSpc>
            </a:pPr>
            <a:r>
              <a:rPr lang="en-US" sz="9999" spc="-299">
                <a:solidFill>
                  <a:srgbClr val="1C1C1D"/>
                </a:solidFill>
                <a:latin typeface="Be Vietnam"/>
              </a:rPr>
              <a:t>Hard-Coded</a:t>
            </a:r>
          </a:p>
        </p:txBody>
      </p:sp>
      <p:sp>
        <p:nvSpPr>
          <p:cNvPr name="TextBox 7" id="7"/>
          <p:cNvSpPr txBox="true"/>
          <p:nvPr/>
        </p:nvSpPr>
        <p:spPr>
          <a:xfrm rot="0">
            <a:off x="12465625" y="1436737"/>
            <a:ext cx="4793675" cy="240665"/>
          </a:xfrm>
          <a:prstGeom prst="rect">
            <a:avLst/>
          </a:prstGeom>
        </p:spPr>
        <p:txBody>
          <a:bodyPr anchor="t" rtlCol="false" tIns="0" lIns="0" bIns="0" rIns="0">
            <a:spAutoFit/>
          </a:bodyPr>
          <a:lstStyle/>
          <a:p>
            <a:pPr algn="r">
              <a:lnSpc>
                <a:spcPts val="1960"/>
              </a:lnSpc>
            </a:pPr>
            <a:r>
              <a:rPr lang="en-US" sz="1400">
                <a:solidFill>
                  <a:srgbClr val="F9FAF4"/>
                </a:solidFill>
                <a:latin typeface="Be Vietnam Ultra-Bold"/>
              </a:rPr>
              <a:t>Back to Agenda Page</a:t>
            </a:r>
          </a:p>
        </p:txBody>
      </p:sp>
      <p:sp>
        <p:nvSpPr>
          <p:cNvPr name="TextBox 8" id="8"/>
          <p:cNvSpPr txBox="true"/>
          <p:nvPr/>
        </p:nvSpPr>
        <p:spPr>
          <a:xfrm rot="0">
            <a:off x="1028689" y="2593688"/>
            <a:ext cx="6606197" cy="6915150"/>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000000"/>
                </a:solidFill>
                <a:latin typeface="Canva Sans"/>
              </a:rPr>
              <a:t>User profiles, business profiles</a:t>
            </a:r>
          </a:p>
          <a:p>
            <a:pPr marL="647700" indent="-323850" lvl="1">
              <a:lnSpc>
                <a:spcPts val="4200"/>
              </a:lnSpc>
              <a:buFont typeface="Arial"/>
              <a:buChar char="•"/>
            </a:pPr>
            <a:r>
              <a:rPr lang="en-US" sz="3000">
                <a:solidFill>
                  <a:srgbClr val="000000"/>
                </a:solidFill>
                <a:latin typeface="Canva Sans"/>
              </a:rPr>
              <a:t>Recommendations</a:t>
            </a:r>
          </a:p>
          <a:p>
            <a:pPr marL="647700" indent="-323850" lvl="1">
              <a:lnSpc>
                <a:spcPts val="4200"/>
              </a:lnSpc>
              <a:buFont typeface="Arial"/>
              <a:buChar char="•"/>
            </a:pPr>
            <a:r>
              <a:rPr lang="en-US" sz="3000">
                <a:solidFill>
                  <a:srgbClr val="000000"/>
                </a:solidFill>
                <a:latin typeface="Canva Sans"/>
              </a:rPr>
              <a:t>Recommendation requests</a:t>
            </a:r>
          </a:p>
          <a:p>
            <a:pPr>
              <a:lnSpc>
                <a:spcPts val="4200"/>
              </a:lnSpc>
            </a:pPr>
          </a:p>
          <a:p>
            <a:pPr>
              <a:lnSpc>
                <a:spcPts val="4200"/>
              </a:lnSpc>
            </a:pPr>
            <a:r>
              <a:rPr lang="en-US" sz="3000">
                <a:solidFill>
                  <a:srgbClr val="000000"/>
                </a:solidFill>
                <a:latin typeface="Canva Sans"/>
              </a:rPr>
              <a:t>Generally, Figma did not let us flesh out the backend functionality of creating user profiles, managing friend networks, searching for recommendations, and sending out requests. Thus, many of these details are hard-coded to convey how our app would work from the user’s POV.</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3" id="3"/>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01</a:t>
            </a:r>
          </a:p>
        </p:txBody>
      </p:sp>
      <p:sp>
        <p:nvSpPr>
          <p:cNvPr name="Freeform 4" id="4"/>
          <p:cNvSpPr/>
          <p:nvPr/>
        </p:nvSpPr>
        <p:spPr>
          <a:xfrm flipH="false" flipV="false" rot="0">
            <a:off x="1416350" y="3203935"/>
            <a:ext cx="5261807" cy="5410599"/>
          </a:xfrm>
          <a:custGeom>
            <a:avLst/>
            <a:gdLst/>
            <a:ahLst/>
            <a:cxnLst/>
            <a:rect r="r" b="b" t="t" l="l"/>
            <a:pathLst>
              <a:path h="5410599" w="5261807">
                <a:moveTo>
                  <a:pt x="0" y="0"/>
                </a:moveTo>
                <a:lnTo>
                  <a:pt x="5261807" y="0"/>
                </a:lnTo>
                <a:lnTo>
                  <a:pt x="5261807" y="5410599"/>
                </a:lnTo>
                <a:lnTo>
                  <a:pt x="0" y="5410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427496" y="4912415"/>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Grapevine</a:t>
            </a:r>
          </a:p>
        </p:txBody>
      </p:sp>
      <p:sp>
        <p:nvSpPr>
          <p:cNvPr name="Freeform 6" id="6"/>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3861608" y="1028700"/>
            <a:ext cx="3397692" cy="839388"/>
            <a:chOff x="0" y="0"/>
            <a:chExt cx="5036879" cy="1244343"/>
          </a:xfrm>
        </p:grpSpPr>
        <p:sp>
          <p:nvSpPr>
            <p:cNvPr name="Freeform 6" id="6"/>
            <p:cNvSpPr/>
            <p:nvPr/>
          </p:nvSpPr>
          <p:spPr>
            <a:xfrm flipH="false" flipV="false" rot="0">
              <a:off x="0" y="0"/>
              <a:ext cx="5036879" cy="1244343"/>
            </a:xfrm>
            <a:custGeom>
              <a:avLst/>
              <a:gdLst/>
              <a:ahLst/>
              <a:cxnLst/>
              <a:rect r="r" b="b" t="t" l="l"/>
              <a:pathLst>
                <a:path h="1244343" w="5036879">
                  <a:moveTo>
                    <a:pt x="68357" y="0"/>
                  </a:moveTo>
                  <a:lnTo>
                    <a:pt x="4968521" y="0"/>
                  </a:lnTo>
                  <a:cubicBezTo>
                    <a:pt x="5006274" y="0"/>
                    <a:pt x="5036879" y="30605"/>
                    <a:pt x="5036879" y="68357"/>
                  </a:cubicBezTo>
                  <a:lnTo>
                    <a:pt x="5036879" y="1175986"/>
                  </a:lnTo>
                  <a:cubicBezTo>
                    <a:pt x="5036879" y="1213738"/>
                    <a:pt x="5006274" y="1244343"/>
                    <a:pt x="4968521" y="1244343"/>
                  </a:cubicBezTo>
                  <a:lnTo>
                    <a:pt x="68357" y="1244343"/>
                  </a:lnTo>
                  <a:cubicBezTo>
                    <a:pt x="30605" y="1244343"/>
                    <a:pt x="0" y="1213738"/>
                    <a:pt x="0" y="1175986"/>
                  </a:cubicBezTo>
                  <a:lnTo>
                    <a:pt x="0" y="68357"/>
                  </a:lnTo>
                  <a:cubicBezTo>
                    <a:pt x="0" y="30605"/>
                    <a:pt x="30605" y="0"/>
                    <a:pt x="68357" y="0"/>
                  </a:cubicBezTo>
                  <a:close/>
                </a:path>
              </a:pathLst>
            </a:custGeom>
            <a:solidFill>
              <a:srgbClr val="DBDBDB"/>
            </a:solidFill>
            <a:ln cap="rnd">
              <a:noFill/>
              <a:prstDash val="sysDot"/>
              <a:round/>
            </a:ln>
          </p:spPr>
        </p:sp>
        <p:sp>
          <p:nvSpPr>
            <p:cNvPr name="TextBox 7" id="7"/>
            <p:cNvSpPr txBox="true"/>
            <p:nvPr/>
          </p:nvSpPr>
          <p:spPr>
            <a:xfrm>
              <a:off x="0" y="-38100"/>
              <a:ext cx="5036879" cy="1282443"/>
            </a:xfrm>
            <a:prstGeom prst="rect">
              <a:avLst/>
            </a:prstGeom>
          </p:spPr>
          <p:txBody>
            <a:bodyPr anchor="ctr" rtlCol="false" tIns="254000" lIns="254000" bIns="254000" rIns="254000"/>
            <a:lstStyle/>
            <a:p>
              <a:pPr>
                <a:lnSpc>
                  <a:spcPts val="2100"/>
                </a:lnSpc>
              </a:pPr>
              <a:r>
                <a:rPr lang="en-US" sz="1500">
                  <a:solidFill>
                    <a:srgbClr val="1C1C1D"/>
                  </a:solidFill>
                  <a:latin typeface="Be Vietnam Bold"/>
                </a:rPr>
                <a:t>Appendix</a:t>
              </a:r>
            </a:p>
          </p:txBody>
        </p:sp>
      </p:grpSp>
      <p:sp>
        <p:nvSpPr>
          <p:cNvPr name="TextBox 8" id="8"/>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Other interface changes</a:t>
            </a:r>
          </a:p>
        </p:txBody>
      </p:sp>
      <p:grpSp>
        <p:nvGrpSpPr>
          <p:cNvPr name="Group 9" id="9"/>
          <p:cNvGrpSpPr/>
          <p:nvPr/>
        </p:nvGrpSpPr>
        <p:grpSpPr>
          <a:xfrm rot="0">
            <a:off x="531577" y="3178327"/>
            <a:ext cx="4298595" cy="6710409"/>
            <a:chOff x="0" y="0"/>
            <a:chExt cx="447826" cy="699088"/>
          </a:xfrm>
        </p:grpSpPr>
        <p:sp>
          <p:nvSpPr>
            <p:cNvPr name="Freeform 10" id="10"/>
            <p:cNvSpPr/>
            <p:nvPr/>
          </p:nvSpPr>
          <p:spPr>
            <a:xfrm flipH="false" flipV="false" rot="0">
              <a:off x="0" y="0"/>
              <a:ext cx="447826" cy="699088"/>
            </a:xfrm>
            <a:custGeom>
              <a:avLst/>
              <a:gdLst/>
              <a:ahLst/>
              <a:cxnLst/>
              <a:rect r="r" b="b" t="t" l="l"/>
              <a:pathLst>
                <a:path h="699088" w="447826">
                  <a:moveTo>
                    <a:pt x="99057" y="0"/>
                  </a:moveTo>
                  <a:lnTo>
                    <a:pt x="348769" y="0"/>
                  </a:lnTo>
                  <a:cubicBezTo>
                    <a:pt x="403476" y="0"/>
                    <a:pt x="447826" y="44349"/>
                    <a:pt x="447826" y="99057"/>
                  </a:cubicBezTo>
                  <a:lnTo>
                    <a:pt x="447826" y="600031"/>
                  </a:lnTo>
                  <a:cubicBezTo>
                    <a:pt x="447826" y="626302"/>
                    <a:pt x="437389" y="651498"/>
                    <a:pt x="418813" y="670074"/>
                  </a:cubicBezTo>
                  <a:cubicBezTo>
                    <a:pt x="400236" y="688651"/>
                    <a:pt x="375040" y="699088"/>
                    <a:pt x="348769" y="699088"/>
                  </a:cubicBezTo>
                  <a:lnTo>
                    <a:pt x="99057" y="699088"/>
                  </a:lnTo>
                  <a:cubicBezTo>
                    <a:pt x="72785" y="699088"/>
                    <a:pt x="47590" y="688651"/>
                    <a:pt x="29013" y="670074"/>
                  </a:cubicBezTo>
                  <a:cubicBezTo>
                    <a:pt x="10436" y="651498"/>
                    <a:pt x="0" y="626302"/>
                    <a:pt x="0" y="600031"/>
                  </a:cubicBezTo>
                  <a:lnTo>
                    <a:pt x="0" y="99057"/>
                  </a:lnTo>
                  <a:cubicBezTo>
                    <a:pt x="0" y="72785"/>
                    <a:pt x="10436" y="47590"/>
                    <a:pt x="29013" y="29013"/>
                  </a:cubicBezTo>
                  <a:cubicBezTo>
                    <a:pt x="47590" y="10436"/>
                    <a:pt x="72785" y="0"/>
                    <a:pt x="99057" y="0"/>
                  </a:cubicBezTo>
                  <a:close/>
                </a:path>
              </a:pathLst>
            </a:custGeom>
            <a:solidFill>
              <a:srgbClr val="907CE1"/>
            </a:solidFill>
          </p:spPr>
        </p:sp>
        <p:sp>
          <p:nvSpPr>
            <p:cNvPr name="TextBox 11" id="11"/>
            <p:cNvSpPr txBox="true"/>
            <p:nvPr/>
          </p:nvSpPr>
          <p:spPr>
            <a:xfrm>
              <a:off x="0" y="-47625"/>
              <a:ext cx="447826" cy="746713"/>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5328966" y="3182621"/>
            <a:ext cx="4298595" cy="6710409"/>
            <a:chOff x="0" y="0"/>
            <a:chExt cx="447826" cy="699088"/>
          </a:xfrm>
        </p:grpSpPr>
        <p:sp>
          <p:nvSpPr>
            <p:cNvPr name="Freeform 13" id="13"/>
            <p:cNvSpPr/>
            <p:nvPr/>
          </p:nvSpPr>
          <p:spPr>
            <a:xfrm flipH="false" flipV="false" rot="0">
              <a:off x="0" y="0"/>
              <a:ext cx="447826" cy="699088"/>
            </a:xfrm>
            <a:custGeom>
              <a:avLst/>
              <a:gdLst/>
              <a:ahLst/>
              <a:cxnLst/>
              <a:rect r="r" b="b" t="t" l="l"/>
              <a:pathLst>
                <a:path h="699088" w="447826">
                  <a:moveTo>
                    <a:pt x="99057" y="0"/>
                  </a:moveTo>
                  <a:lnTo>
                    <a:pt x="348769" y="0"/>
                  </a:lnTo>
                  <a:cubicBezTo>
                    <a:pt x="403476" y="0"/>
                    <a:pt x="447826" y="44349"/>
                    <a:pt x="447826" y="99057"/>
                  </a:cubicBezTo>
                  <a:lnTo>
                    <a:pt x="447826" y="600031"/>
                  </a:lnTo>
                  <a:cubicBezTo>
                    <a:pt x="447826" y="626302"/>
                    <a:pt x="437389" y="651498"/>
                    <a:pt x="418813" y="670074"/>
                  </a:cubicBezTo>
                  <a:cubicBezTo>
                    <a:pt x="400236" y="688651"/>
                    <a:pt x="375040" y="699088"/>
                    <a:pt x="348769" y="699088"/>
                  </a:cubicBezTo>
                  <a:lnTo>
                    <a:pt x="99057" y="699088"/>
                  </a:lnTo>
                  <a:cubicBezTo>
                    <a:pt x="72785" y="699088"/>
                    <a:pt x="47590" y="688651"/>
                    <a:pt x="29013" y="670074"/>
                  </a:cubicBezTo>
                  <a:cubicBezTo>
                    <a:pt x="10436" y="651498"/>
                    <a:pt x="0" y="626302"/>
                    <a:pt x="0" y="600031"/>
                  </a:cubicBezTo>
                  <a:lnTo>
                    <a:pt x="0" y="99057"/>
                  </a:lnTo>
                  <a:cubicBezTo>
                    <a:pt x="0" y="72785"/>
                    <a:pt x="10436" y="47590"/>
                    <a:pt x="29013" y="29013"/>
                  </a:cubicBezTo>
                  <a:cubicBezTo>
                    <a:pt x="47590" y="10436"/>
                    <a:pt x="72785" y="0"/>
                    <a:pt x="99057" y="0"/>
                  </a:cubicBezTo>
                  <a:close/>
                </a:path>
              </a:pathLst>
            </a:custGeom>
            <a:solidFill>
              <a:srgbClr val="907CE1"/>
            </a:solidFill>
          </p:spPr>
        </p:sp>
        <p:sp>
          <p:nvSpPr>
            <p:cNvPr name="TextBox 14" id="14"/>
            <p:cNvSpPr txBox="true"/>
            <p:nvPr/>
          </p:nvSpPr>
          <p:spPr>
            <a:xfrm>
              <a:off x="0" y="-47625"/>
              <a:ext cx="447826" cy="746713"/>
            </a:xfrm>
            <a:prstGeom prst="rect">
              <a:avLst/>
            </a:prstGeom>
          </p:spPr>
          <p:txBody>
            <a:bodyPr anchor="ctr" rtlCol="false" tIns="50800" lIns="50800" bIns="50800" rIns="50800"/>
            <a:lstStyle/>
            <a:p>
              <a:pPr algn="ctr">
                <a:lnSpc>
                  <a:spcPts val="2800"/>
                </a:lnSpc>
              </a:pPr>
            </a:p>
          </p:txBody>
        </p:sp>
      </p:grpSp>
      <p:sp>
        <p:nvSpPr>
          <p:cNvPr name="AutoShape 15" id="15"/>
          <p:cNvSpPr/>
          <p:nvPr/>
        </p:nvSpPr>
        <p:spPr>
          <a:xfrm>
            <a:off x="4830171" y="6533531"/>
            <a:ext cx="498795" cy="4295"/>
          </a:xfrm>
          <a:prstGeom prst="line">
            <a:avLst/>
          </a:prstGeom>
          <a:ln cap="flat" w="38100">
            <a:solidFill>
              <a:srgbClr val="000000"/>
            </a:solidFill>
            <a:prstDash val="solid"/>
            <a:headEnd type="none" len="sm" w="sm"/>
            <a:tailEnd type="triangle" len="med" w="lg"/>
          </a:ln>
        </p:spPr>
      </p:sp>
      <p:sp>
        <p:nvSpPr>
          <p:cNvPr name="Freeform 16" id="16"/>
          <p:cNvSpPr/>
          <p:nvPr/>
        </p:nvSpPr>
        <p:spPr>
          <a:xfrm flipH="false" flipV="false" rot="0">
            <a:off x="824332" y="3611556"/>
            <a:ext cx="3652402" cy="5646744"/>
          </a:xfrm>
          <a:custGeom>
            <a:avLst/>
            <a:gdLst/>
            <a:ahLst/>
            <a:cxnLst/>
            <a:rect r="r" b="b" t="t" l="l"/>
            <a:pathLst>
              <a:path h="5646744" w="3652402">
                <a:moveTo>
                  <a:pt x="0" y="0"/>
                </a:moveTo>
                <a:lnTo>
                  <a:pt x="3652402" y="0"/>
                </a:lnTo>
                <a:lnTo>
                  <a:pt x="3652402" y="5646744"/>
                </a:lnTo>
                <a:lnTo>
                  <a:pt x="0" y="5646744"/>
                </a:lnTo>
                <a:lnTo>
                  <a:pt x="0" y="0"/>
                </a:lnTo>
                <a:close/>
              </a:path>
            </a:pathLst>
          </a:custGeom>
          <a:blipFill>
            <a:blip r:embed="rId2"/>
            <a:stretch>
              <a:fillRect l="0" t="0" r="0" b="0"/>
            </a:stretch>
          </a:blipFill>
        </p:spPr>
      </p:sp>
      <p:sp>
        <p:nvSpPr>
          <p:cNvPr name="Freeform 17" id="17"/>
          <p:cNvSpPr/>
          <p:nvPr/>
        </p:nvSpPr>
        <p:spPr>
          <a:xfrm flipH="false" flipV="false" rot="0">
            <a:off x="5681555" y="3611556"/>
            <a:ext cx="3669464" cy="5646744"/>
          </a:xfrm>
          <a:custGeom>
            <a:avLst/>
            <a:gdLst/>
            <a:ahLst/>
            <a:cxnLst/>
            <a:rect r="r" b="b" t="t" l="l"/>
            <a:pathLst>
              <a:path h="5646744" w="3669464">
                <a:moveTo>
                  <a:pt x="0" y="0"/>
                </a:moveTo>
                <a:lnTo>
                  <a:pt x="3669464" y="0"/>
                </a:lnTo>
                <a:lnTo>
                  <a:pt x="3669464" y="5646744"/>
                </a:lnTo>
                <a:lnTo>
                  <a:pt x="0" y="5646744"/>
                </a:lnTo>
                <a:lnTo>
                  <a:pt x="0" y="0"/>
                </a:lnTo>
                <a:close/>
              </a:path>
            </a:pathLst>
          </a:custGeom>
          <a:blipFill>
            <a:blip r:embed="rId3"/>
            <a:stretch>
              <a:fillRect l="0" t="0" r="0" b="0"/>
            </a:stretch>
          </a:blipFill>
        </p:spPr>
      </p:sp>
      <p:sp>
        <p:nvSpPr>
          <p:cNvPr name="TextBox 18" id="18"/>
          <p:cNvSpPr txBox="true"/>
          <p:nvPr/>
        </p:nvSpPr>
        <p:spPr>
          <a:xfrm rot="0">
            <a:off x="10122860" y="2977881"/>
            <a:ext cx="7765795" cy="6381750"/>
          </a:xfrm>
          <a:prstGeom prst="rect">
            <a:avLst/>
          </a:prstGeom>
        </p:spPr>
        <p:txBody>
          <a:bodyPr anchor="t" rtlCol="false" tIns="0" lIns="0" bIns="0" rIns="0">
            <a:spAutoFit/>
          </a:bodyPr>
          <a:lstStyle/>
          <a:p>
            <a:pPr>
              <a:lnSpc>
                <a:spcPts val="4200"/>
              </a:lnSpc>
            </a:pPr>
            <a:r>
              <a:rPr lang="en-US" sz="3000">
                <a:solidFill>
                  <a:srgbClr val="000000"/>
                </a:solidFill>
                <a:latin typeface="Canva Sans"/>
              </a:rPr>
              <a:t>Last week, we noticed that some users were having trouble finding the “post” button after creating their recommendation</a:t>
            </a:r>
          </a:p>
          <a:p>
            <a:pPr>
              <a:lnSpc>
                <a:spcPts val="4200"/>
              </a:lnSpc>
            </a:pPr>
          </a:p>
          <a:p>
            <a:pPr>
              <a:lnSpc>
                <a:spcPts val="4200"/>
              </a:lnSpc>
            </a:pPr>
            <a:r>
              <a:rPr lang="en-US" sz="3000">
                <a:solidFill>
                  <a:srgbClr val="000000"/>
                </a:solidFill>
                <a:latin typeface="Canva Sans"/>
              </a:rPr>
              <a:t>What we changed:</a:t>
            </a:r>
          </a:p>
          <a:p>
            <a:pPr marL="647700" indent="-323850" lvl="1">
              <a:lnSpc>
                <a:spcPts val="4200"/>
              </a:lnSpc>
              <a:buFont typeface="Arial"/>
              <a:buChar char="•"/>
            </a:pPr>
            <a:r>
              <a:rPr lang="en-US" sz="3000">
                <a:solidFill>
                  <a:srgbClr val="000000"/>
                </a:solidFill>
                <a:latin typeface="Canva Sans"/>
              </a:rPr>
              <a:t>Post button enlarged, moved to the bottom of the page, and greyed out when not active </a:t>
            </a:r>
          </a:p>
          <a:p>
            <a:pPr>
              <a:lnSpc>
                <a:spcPts val="4200"/>
              </a:lnSpc>
            </a:pPr>
          </a:p>
          <a:p>
            <a:pPr>
              <a:lnSpc>
                <a:spcPts val="4200"/>
              </a:lnSpc>
            </a:pPr>
            <a:r>
              <a:rPr lang="en-US" sz="3000">
                <a:solidFill>
                  <a:srgbClr val="000000"/>
                </a:solidFill>
                <a:latin typeface="Canva Sans"/>
              </a:rPr>
              <a:t>What we hope to achieve:</a:t>
            </a:r>
          </a:p>
          <a:p>
            <a:pPr marL="647700" indent="-323850" lvl="1">
              <a:lnSpc>
                <a:spcPts val="4200"/>
              </a:lnSpc>
              <a:buFont typeface="Arial"/>
              <a:buChar char="•"/>
            </a:pPr>
            <a:r>
              <a:rPr lang="en-US" sz="3000">
                <a:solidFill>
                  <a:srgbClr val="000000"/>
                </a:solidFill>
                <a:latin typeface="Canva Sans"/>
              </a:rPr>
              <a:t>More intuitive posting experience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21556"/>
            <a:ext cx="6207806" cy="1973502"/>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68592" y="0"/>
                  </a:moveTo>
                  <a:lnTo>
                    <a:pt x="1306206" y="0"/>
                  </a:lnTo>
                  <a:cubicBezTo>
                    <a:pt x="1324397" y="0"/>
                    <a:pt x="1341844" y="7227"/>
                    <a:pt x="1354707" y="20090"/>
                  </a:cubicBezTo>
                  <a:cubicBezTo>
                    <a:pt x="1367571" y="32954"/>
                    <a:pt x="1374798" y="50400"/>
                    <a:pt x="1374798" y="68592"/>
                  </a:cubicBezTo>
                  <a:lnTo>
                    <a:pt x="1374798" y="368465"/>
                  </a:lnTo>
                  <a:cubicBezTo>
                    <a:pt x="1374798" y="406348"/>
                    <a:pt x="1344088" y="437057"/>
                    <a:pt x="1306206" y="437057"/>
                  </a:cubicBezTo>
                  <a:lnTo>
                    <a:pt x="68592" y="437057"/>
                  </a:lnTo>
                  <a:cubicBezTo>
                    <a:pt x="50400" y="437057"/>
                    <a:pt x="32954" y="429831"/>
                    <a:pt x="20090" y="416967"/>
                  </a:cubicBezTo>
                  <a:cubicBezTo>
                    <a:pt x="7227" y="404104"/>
                    <a:pt x="0" y="386657"/>
                    <a:pt x="0" y="368465"/>
                  </a:cubicBezTo>
                  <a:lnTo>
                    <a:pt x="0" y="68592"/>
                  </a:lnTo>
                  <a:cubicBezTo>
                    <a:pt x="0" y="50400"/>
                    <a:pt x="7227" y="32954"/>
                    <a:pt x="20090" y="20090"/>
                  </a:cubicBezTo>
                  <a:cubicBezTo>
                    <a:pt x="32954" y="7227"/>
                    <a:pt x="50400" y="0"/>
                    <a:pt x="68592"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975786"/>
            <a:ext cx="6207806" cy="1455126"/>
            <a:chOff x="0" y="0"/>
            <a:chExt cx="1374798" cy="322256"/>
          </a:xfrm>
        </p:grpSpPr>
        <p:sp>
          <p:nvSpPr>
            <p:cNvPr name="Freeform 6" id="6"/>
            <p:cNvSpPr/>
            <p:nvPr/>
          </p:nvSpPr>
          <p:spPr>
            <a:xfrm flipH="false" flipV="false" rot="0">
              <a:off x="0" y="0"/>
              <a:ext cx="1374798" cy="322256"/>
            </a:xfrm>
            <a:custGeom>
              <a:avLst/>
              <a:gdLst/>
              <a:ahLst/>
              <a:cxnLst/>
              <a:rect r="r" b="b" t="t" l="l"/>
              <a:pathLst>
                <a:path h="322256" w="1374798">
                  <a:moveTo>
                    <a:pt x="68592" y="0"/>
                  </a:moveTo>
                  <a:lnTo>
                    <a:pt x="1306206" y="0"/>
                  </a:lnTo>
                  <a:cubicBezTo>
                    <a:pt x="1324397" y="0"/>
                    <a:pt x="1341844" y="7227"/>
                    <a:pt x="1354707" y="20090"/>
                  </a:cubicBezTo>
                  <a:cubicBezTo>
                    <a:pt x="1367571" y="32954"/>
                    <a:pt x="1374798" y="50400"/>
                    <a:pt x="1374798" y="68592"/>
                  </a:cubicBezTo>
                  <a:lnTo>
                    <a:pt x="1374798" y="253664"/>
                  </a:lnTo>
                  <a:cubicBezTo>
                    <a:pt x="1374798" y="291546"/>
                    <a:pt x="1344088" y="322256"/>
                    <a:pt x="1306206" y="322256"/>
                  </a:cubicBezTo>
                  <a:lnTo>
                    <a:pt x="68592" y="322256"/>
                  </a:lnTo>
                  <a:cubicBezTo>
                    <a:pt x="50400" y="322256"/>
                    <a:pt x="32954" y="315029"/>
                    <a:pt x="20090" y="302166"/>
                  </a:cubicBezTo>
                  <a:cubicBezTo>
                    <a:pt x="7227" y="289302"/>
                    <a:pt x="0" y="271856"/>
                    <a:pt x="0" y="253664"/>
                  </a:cubicBezTo>
                  <a:lnTo>
                    <a:pt x="0" y="68592"/>
                  </a:lnTo>
                  <a:cubicBezTo>
                    <a:pt x="0" y="50400"/>
                    <a:pt x="7227" y="32954"/>
                    <a:pt x="20090" y="20090"/>
                  </a:cubicBezTo>
                  <a:cubicBezTo>
                    <a:pt x="32954" y="7227"/>
                    <a:pt x="50400" y="0"/>
                    <a:pt x="68592" y="0"/>
                  </a:cubicBezTo>
                  <a:close/>
                </a:path>
              </a:pathLst>
            </a:custGeom>
            <a:solidFill>
              <a:srgbClr val="DBDBDB"/>
            </a:solidFill>
          </p:spPr>
        </p:sp>
        <p:sp>
          <p:nvSpPr>
            <p:cNvPr name="TextBox 7" id="7"/>
            <p:cNvSpPr txBox="true"/>
            <p:nvPr/>
          </p:nvSpPr>
          <p:spPr>
            <a:xfrm>
              <a:off x="0" y="-47625"/>
              <a:ext cx="1374798" cy="369881"/>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519203" y="1341374"/>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THE NAME</a:t>
            </a:r>
          </a:p>
        </p:txBody>
      </p:sp>
      <p:sp>
        <p:nvSpPr>
          <p:cNvPr name="TextBox 9" id="9"/>
          <p:cNvSpPr txBox="true"/>
          <p:nvPr/>
        </p:nvSpPr>
        <p:spPr>
          <a:xfrm rot="0">
            <a:off x="1519203" y="2146136"/>
            <a:ext cx="4752810" cy="936625"/>
          </a:xfrm>
          <a:prstGeom prst="rect">
            <a:avLst/>
          </a:prstGeom>
        </p:spPr>
        <p:txBody>
          <a:bodyPr anchor="t" rtlCol="false" tIns="0" lIns="0" bIns="0" rIns="0">
            <a:spAutoFit/>
          </a:bodyPr>
          <a:lstStyle/>
          <a:p>
            <a:pPr>
              <a:lnSpc>
                <a:spcPts val="7699"/>
              </a:lnSpc>
            </a:pPr>
            <a:r>
              <a:rPr lang="en-US" sz="5499" spc="-54">
                <a:solidFill>
                  <a:srgbClr val="1C1C1D"/>
                </a:solidFill>
                <a:latin typeface="Be Vietnam Ultra-Bold"/>
              </a:rPr>
              <a:t>GRAPEVINE</a:t>
            </a:r>
          </a:p>
        </p:txBody>
      </p:sp>
      <p:sp>
        <p:nvSpPr>
          <p:cNvPr name="AutoShape 10" id="10"/>
          <p:cNvSpPr/>
          <p:nvPr/>
        </p:nvSpPr>
        <p:spPr>
          <a:xfrm flipV="true">
            <a:off x="1028704" y="9263062"/>
            <a:ext cx="6385243" cy="4762"/>
          </a:xfrm>
          <a:prstGeom prst="line">
            <a:avLst/>
          </a:prstGeom>
          <a:ln cap="flat" w="9525">
            <a:solidFill>
              <a:srgbClr val="1C1C1D"/>
            </a:solidFill>
            <a:prstDash val="solid"/>
            <a:headEnd type="none" len="sm" w="sm"/>
            <a:tailEnd type="none" len="sm" w="sm"/>
          </a:ln>
        </p:spPr>
      </p:sp>
      <p:sp>
        <p:nvSpPr>
          <p:cNvPr name="TextBox 11" id="11"/>
          <p:cNvSpPr txBox="true"/>
          <p:nvPr/>
        </p:nvSpPr>
        <p:spPr>
          <a:xfrm rot="0">
            <a:off x="1028700" y="4552953"/>
            <a:ext cx="6207806" cy="3564255"/>
          </a:xfrm>
          <a:prstGeom prst="rect">
            <a:avLst/>
          </a:prstGeom>
        </p:spPr>
        <p:txBody>
          <a:bodyPr anchor="t" rtlCol="false" tIns="0" lIns="0" bIns="0" rIns="0">
            <a:spAutoFit/>
          </a:bodyPr>
          <a:lstStyle/>
          <a:p>
            <a:pPr>
              <a:lnSpc>
                <a:spcPts val="7124"/>
              </a:lnSpc>
            </a:pPr>
            <a:r>
              <a:rPr lang="en-US" sz="5699" spc="-170">
                <a:solidFill>
                  <a:srgbClr val="1C1C1D"/>
                </a:solidFill>
                <a:latin typeface="Be Vietnam"/>
              </a:rPr>
              <a:t>Most people </a:t>
            </a:r>
          </a:p>
          <a:p>
            <a:pPr>
              <a:lnSpc>
                <a:spcPts val="7124"/>
              </a:lnSpc>
            </a:pPr>
            <a:r>
              <a:rPr lang="en-US" sz="5699" spc="-170">
                <a:solidFill>
                  <a:srgbClr val="1C1C1D"/>
                </a:solidFill>
                <a:latin typeface="Be Vietnam"/>
              </a:rPr>
              <a:t>know the phrase</a:t>
            </a:r>
            <a:r>
              <a:rPr lang="en-US" sz="5699" spc="-170">
                <a:solidFill>
                  <a:srgbClr val="000000"/>
                </a:solidFill>
                <a:latin typeface="Be Vietnam"/>
              </a:rPr>
              <a:t> </a:t>
            </a:r>
            <a:r>
              <a:rPr lang="en-US" sz="5699" spc="-170">
                <a:solidFill>
                  <a:srgbClr val="907CE1"/>
                </a:solidFill>
                <a:latin typeface="Be Vietnam"/>
              </a:rPr>
              <a:t>“through the grapevine”</a:t>
            </a:r>
          </a:p>
        </p:txBody>
      </p:sp>
      <p:grpSp>
        <p:nvGrpSpPr>
          <p:cNvPr name="Group 12" id="12"/>
          <p:cNvGrpSpPr/>
          <p:nvPr/>
        </p:nvGrpSpPr>
        <p:grpSpPr>
          <a:xfrm rot="0">
            <a:off x="8357352" y="1031081"/>
            <a:ext cx="4250562" cy="3947005"/>
            <a:chOff x="0" y="0"/>
            <a:chExt cx="941341" cy="874114"/>
          </a:xfrm>
        </p:grpSpPr>
        <p:sp>
          <p:nvSpPr>
            <p:cNvPr name="Freeform 13" id="13"/>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4" id="14"/>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3008744" y="1023938"/>
            <a:ext cx="4250562" cy="3954149"/>
            <a:chOff x="0" y="0"/>
            <a:chExt cx="941341" cy="875696"/>
          </a:xfrm>
        </p:grpSpPr>
        <p:sp>
          <p:nvSpPr>
            <p:cNvPr name="Freeform 16" id="16"/>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17" id="17"/>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sp>
        <p:nvSpPr>
          <p:cNvPr name="TextBox 18" id="18"/>
          <p:cNvSpPr txBox="true"/>
          <p:nvPr/>
        </p:nvSpPr>
        <p:spPr>
          <a:xfrm rot="0">
            <a:off x="8847855" y="1327054"/>
            <a:ext cx="3269555" cy="3181984"/>
          </a:xfrm>
          <a:prstGeom prst="rect">
            <a:avLst/>
          </a:prstGeom>
        </p:spPr>
        <p:txBody>
          <a:bodyPr anchor="t" rtlCol="false" tIns="0" lIns="0" bIns="0" rIns="0">
            <a:spAutoFit/>
          </a:bodyPr>
          <a:lstStyle/>
          <a:p>
            <a:pPr>
              <a:lnSpc>
                <a:spcPts val="3640"/>
              </a:lnSpc>
            </a:pPr>
            <a:r>
              <a:rPr lang="en-US" sz="2600" spc="-26">
                <a:solidFill>
                  <a:srgbClr val="F9FAF4"/>
                </a:solidFill>
                <a:latin typeface="Be Vietnam"/>
              </a:rPr>
              <a:t>People often say they hear things </a:t>
            </a:r>
            <a:r>
              <a:rPr lang="en-US" sz="2600" spc="-26">
                <a:solidFill>
                  <a:srgbClr val="F9FAF4"/>
                </a:solidFill>
                <a:latin typeface="Be Vietnam Ultra-Bold"/>
              </a:rPr>
              <a:t>“through the grapevine”</a:t>
            </a:r>
            <a:r>
              <a:rPr lang="en-US" sz="2600" spc="-26">
                <a:solidFill>
                  <a:srgbClr val="F9FAF4"/>
                </a:solidFill>
                <a:latin typeface="Be Vietnam"/>
              </a:rPr>
              <a:t> aka to hear something from someone else they know</a:t>
            </a:r>
          </a:p>
        </p:txBody>
      </p:sp>
      <p:sp>
        <p:nvSpPr>
          <p:cNvPr name="TextBox 19" id="19"/>
          <p:cNvSpPr txBox="true"/>
          <p:nvPr/>
        </p:nvSpPr>
        <p:spPr>
          <a:xfrm rot="0">
            <a:off x="13497820" y="1588674"/>
            <a:ext cx="3272409" cy="29203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“Through the grapevine” </a:t>
            </a:r>
            <a:r>
              <a:rPr lang="en-US" sz="2400" spc="-24">
                <a:solidFill>
                  <a:srgbClr val="F9FAF4"/>
                </a:solidFill>
                <a:latin typeface="Be Vietnam"/>
              </a:rPr>
              <a:t>also implies that the information has been passed along in a word-of-mouth fashion</a:t>
            </a:r>
          </a:p>
        </p:txBody>
      </p:sp>
      <p:grpSp>
        <p:nvGrpSpPr>
          <p:cNvPr name="Group 20" id="20"/>
          <p:cNvGrpSpPr/>
          <p:nvPr/>
        </p:nvGrpSpPr>
        <p:grpSpPr>
          <a:xfrm rot="0">
            <a:off x="8357352" y="5399062"/>
            <a:ext cx="8901954" cy="1973502"/>
            <a:chOff x="0" y="0"/>
            <a:chExt cx="1971451" cy="437057"/>
          </a:xfrm>
        </p:grpSpPr>
        <p:sp>
          <p:nvSpPr>
            <p:cNvPr name="Freeform 21" id="21"/>
            <p:cNvSpPr/>
            <p:nvPr/>
          </p:nvSpPr>
          <p:spPr>
            <a:xfrm flipH="false" flipV="false" rot="0">
              <a:off x="0" y="0"/>
              <a:ext cx="1971451" cy="437057"/>
            </a:xfrm>
            <a:custGeom>
              <a:avLst/>
              <a:gdLst/>
              <a:ahLst/>
              <a:cxnLst/>
              <a:rect r="r" b="b" t="t" l="l"/>
              <a:pathLst>
                <a:path h="437057" w="1971451">
                  <a:moveTo>
                    <a:pt x="47833" y="0"/>
                  </a:moveTo>
                  <a:lnTo>
                    <a:pt x="1923618" y="0"/>
                  </a:lnTo>
                  <a:cubicBezTo>
                    <a:pt x="1950035" y="0"/>
                    <a:pt x="1971451" y="21415"/>
                    <a:pt x="1971451" y="47833"/>
                  </a:cubicBezTo>
                  <a:lnTo>
                    <a:pt x="1971451" y="389224"/>
                  </a:lnTo>
                  <a:cubicBezTo>
                    <a:pt x="1971451" y="415642"/>
                    <a:pt x="1950035" y="437057"/>
                    <a:pt x="1923618" y="437057"/>
                  </a:cubicBezTo>
                  <a:lnTo>
                    <a:pt x="47833" y="437057"/>
                  </a:lnTo>
                  <a:cubicBezTo>
                    <a:pt x="35147" y="437057"/>
                    <a:pt x="22980" y="432018"/>
                    <a:pt x="14010" y="423047"/>
                  </a:cubicBezTo>
                  <a:cubicBezTo>
                    <a:pt x="5040" y="414077"/>
                    <a:pt x="0" y="401910"/>
                    <a:pt x="0" y="389224"/>
                  </a:cubicBezTo>
                  <a:lnTo>
                    <a:pt x="0" y="47833"/>
                  </a:lnTo>
                  <a:cubicBezTo>
                    <a:pt x="0" y="35147"/>
                    <a:pt x="5040" y="22980"/>
                    <a:pt x="14010" y="14010"/>
                  </a:cubicBezTo>
                  <a:cubicBezTo>
                    <a:pt x="22980" y="5040"/>
                    <a:pt x="35147" y="0"/>
                    <a:pt x="47833" y="0"/>
                  </a:cubicBezTo>
                  <a:close/>
                </a:path>
              </a:pathLst>
            </a:custGeom>
            <a:solidFill>
              <a:srgbClr val="1C1C1D"/>
            </a:solidFill>
          </p:spPr>
        </p:sp>
        <p:sp>
          <p:nvSpPr>
            <p:cNvPr name="TextBox 22" id="22"/>
            <p:cNvSpPr txBox="true"/>
            <p:nvPr/>
          </p:nvSpPr>
          <p:spPr>
            <a:xfrm>
              <a:off x="0" y="-47625"/>
              <a:ext cx="1971451" cy="484682"/>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0">
            <a:off x="8358443" y="6385814"/>
            <a:ext cx="8900863" cy="2872486"/>
            <a:chOff x="0" y="0"/>
            <a:chExt cx="1971209" cy="636149"/>
          </a:xfrm>
        </p:grpSpPr>
        <p:sp>
          <p:nvSpPr>
            <p:cNvPr name="Freeform 24" id="24"/>
            <p:cNvSpPr/>
            <p:nvPr/>
          </p:nvSpPr>
          <p:spPr>
            <a:xfrm flipH="false" flipV="false" rot="0">
              <a:off x="0" y="0"/>
              <a:ext cx="1971209" cy="636149"/>
            </a:xfrm>
            <a:custGeom>
              <a:avLst/>
              <a:gdLst/>
              <a:ahLst/>
              <a:cxnLst/>
              <a:rect r="r" b="b" t="t" l="l"/>
              <a:pathLst>
                <a:path h="636149" w="1971209">
                  <a:moveTo>
                    <a:pt x="47839" y="0"/>
                  </a:moveTo>
                  <a:lnTo>
                    <a:pt x="1923370" y="0"/>
                  </a:lnTo>
                  <a:cubicBezTo>
                    <a:pt x="1936058" y="0"/>
                    <a:pt x="1948226" y="5040"/>
                    <a:pt x="1957198" y="14012"/>
                  </a:cubicBezTo>
                  <a:cubicBezTo>
                    <a:pt x="1966169" y="22983"/>
                    <a:pt x="1971209" y="35151"/>
                    <a:pt x="1971209" y="47839"/>
                  </a:cubicBezTo>
                  <a:lnTo>
                    <a:pt x="1971209" y="588310"/>
                  </a:lnTo>
                  <a:cubicBezTo>
                    <a:pt x="1971209" y="600998"/>
                    <a:pt x="1966169" y="613165"/>
                    <a:pt x="1957198" y="622137"/>
                  </a:cubicBezTo>
                  <a:cubicBezTo>
                    <a:pt x="1948226" y="631108"/>
                    <a:pt x="1936058" y="636149"/>
                    <a:pt x="1923370" y="636149"/>
                  </a:cubicBezTo>
                  <a:lnTo>
                    <a:pt x="47839" y="636149"/>
                  </a:lnTo>
                  <a:cubicBezTo>
                    <a:pt x="21418" y="636149"/>
                    <a:pt x="0" y="614731"/>
                    <a:pt x="0" y="588310"/>
                  </a:cubicBezTo>
                  <a:lnTo>
                    <a:pt x="0" y="47839"/>
                  </a:lnTo>
                  <a:cubicBezTo>
                    <a:pt x="0" y="35151"/>
                    <a:pt x="5040" y="22983"/>
                    <a:pt x="14012" y="14012"/>
                  </a:cubicBezTo>
                  <a:cubicBezTo>
                    <a:pt x="22983" y="5040"/>
                    <a:pt x="35151" y="0"/>
                    <a:pt x="47839" y="0"/>
                  </a:cubicBezTo>
                  <a:close/>
                </a:path>
              </a:pathLst>
            </a:custGeom>
            <a:solidFill>
              <a:srgbClr val="DBDBDB"/>
            </a:solidFill>
          </p:spPr>
        </p:sp>
        <p:sp>
          <p:nvSpPr>
            <p:cNvPr name="TextBox 25" id="25"/>
            <p:cNvSpPr txBox="true"/>
            <p:nvPr/>
          </p:nvSpPr>
          <p:spPr>
            <a:xfrm>
              <a:off x="0" y="-104775"/>
              <a:ext cx="1971209" cy="740924"/>
            </a:xfrm>
            <a:prstGeom prst="rect">
              <a:avLst/>
            </a:prstGeom>
          </p:spPr>
          <p:txBody>
            <a:bodyPr anchor="ctr" rtlCol="false" tIns="50800" lIns="50800" bIns="50800" rIns="50800"/>
            <a:lstStyle/>
            <a:p>
              <a:pPr algn="l">
                <a:lnSpc>
                  <a:spcPts val="7699"/>
                </a:lnSpc>
              </a:pPr>
            </a:p>
          </p:txBody>
        </p:sp>
      </p:grpSp>
      <p:sp>
        <p:nvSpPr>
          <p:cNvPr name="TextBox 26" id="26"/>
          <p:cNvSpPr txBox="true"/>
          <p:nvPr/>
        </p:nvSpPr>
        <p:spPr>
          <a:xfrm rot="0">
            <a:off x="8773344" y="5711737"/>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BEHIND THE NAME</a:t>
            </a:r>
          </a:p>
        </p:txBody>
      </p:sp>
      <p:sp>
        <p:nvSpPr>
          <p:cNvPr name="TextBox 27" id="27"/>
          <p:cNvSpPr txBox="true"/>
          <p:nvPr/>
        </p:nvSpPr>
        <p:spPr>
          <a:xfrm rot="0">
            <a:off x="8847142" y="6819392"/>
            <a:ext cx="7922374" cy="1884044"/>
          </a:xfrm>
          <a:prstGeom prst="rect">
            <a:avLst/>
          </a:prstGeom>
        </p:spPr>
        <p:txBody>
          <a:bodyPr anchor="t" rtlCol="false" tIns="0" lIns="0" bIns="0" rIns="0">
            <a:spAutoFit/>
          </a:bodyPr>
          <a:lstStyle/>
          <a:p>
            <a:pPr>
              <a:lnSpc>
                <a:spcPts val="3780"/>
              </a:lnSpc>
            </a:pPr>
            <a:r>
              <a:rPr lang="en-US" sz="2700" spc="-27">
                <a:solidFill>
                  <a:srgbClr val="000000"/>
                </a:solidFill>
                <a:latin typeface="Be Vietnam"/>
              </a:rPr>
              <a:t>We thought that </a:t>
            </a:r>
            <a:r>
              <a:rPr lang="en-US" sz="2700" spc="-27">
                <a:solidFill>
                  <a:srgbClr val="000000"/>
                </a:solidFill>
                <a:latin typeface="Be Vietnam Ultra-Bold"/>
              </a:rPr>
              <a:t>“Grapevine”</a:t>
            </a:r>
            <a:r>
              <a:rPr lang="en-US" sz="2700" spc="-27">
                <a:solidFill>
                  <a:srgbClr val="000000"/>
                </a:solidFill>
                <a:latin typeface="Be Vietnam"/>
              </a:rPr>
              <a:t> would effectively communicate that our app is </a:t>
            </a:r>
            <a:r>
              <a:rPr lang="en-US" sz="2700" spc="-27">
                <a:solidFill>
                  <a:srgbClr val="000000"/>
                </a:solidFill>
                <a:latin typeface="Be Vietnam Ultra-Bold"/>
              </a:rPr>
              <a:t>social</a:t>
            </a:r>
            <a:r>
              <a:rPr lang="en-US" sz="2700" spc="-27">
                <a:solidFill>
                  <a:srgbClr val="000000"/>
                </a:solidFill>
                <a:latin typeface="Be Vietnam"/>
              </a:rPr>
              <a:t> and relates to hearing about things from your </a:t>
            </a:r>
            <a:r>
              <a:rPr lang="en-US" sz="2700" spc="-27">
                <a:solidFill>
                  <a:srgbClr val="000000"/>
                </a:solidFill>
                <a:latin typeface="Be Vietnam Ultra-Bold"/>
              </a:rPr>
              <a:t>network, whether its your own friend or friend of a friend</a:t>
            </a:r>
          </a:p>
        </p:txBody>
      </p:sp>
      <p:sp>
        <p:nvSpPr>
          <p:cNvPr name="Freeform 28" id="28"/>
          <p:cNvSpPr/>
          <p:nvPr/>
        </p:nvSpPr>
        <p:spPr>
          <a:xfrm flipH="false" flipV="false" rot="0">
            <a:off x="6413442" y="3930108"/>
            <a:ext cx="1646128" cy="1818013"/>
          </a:xfrm>
          <a:custGeom>
            <a:avLst/>
            <a:gdLst/>
            <a:ahLst/>
            <a:cxnLst/>
            <a:rect r="r" b="b" t="t" l="l"/>
            <a:pathLst>
              <a:path h="1818013" w="1646128">
                <a:moveTo>
                  <a:pt x="0" y="0"/>
                </a:moveTo>
                <a:lnTo>
                  <a:pt x="1646128" y="0"/>
                </a:lnTo>
                <a:lnTo>
                  <a:pt x="1646128" y="1818013"/>
                </a:lnTo>
                <a:lnTo>
                  <a:pt x="0" y="1818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true" flipV="false" rot="0">
            <a:off x="5536249" y="6595846"/>
            <a:ext cx="1471529" cy="1513140"/>
          </a:xfrm>
          <a:custGeom>
            <a:avLst/>
            <a:gdLst/>
            <a:ahLst/>
            <a:cxnLst/>
            <a:rect r="r" b="b" t="t" l="l"/>
            <a:pathLst>
              <a:path h="1513140" w="1471529">
                <a:moveTo>
                  <a:pt x="1471529" y="0"/>
                </a:moveTo>
                <a:lnTo>
                  <a:pt x="0" y="0"/>
                </a:lnTo>
                <a:lnTo>
                  <a:pt x="0" y="1513140"/>
                </a:lnTo>
                <a:lnTo>
                  <a:pt x="1471529" y="1513140"/>
                </a:lnTo>
                <a:lnTo>
                  <a:pt x="14715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727478" y="2864727"/>
            <a:ext cx="5393499" cy="2183478"/>
            <a:chOff x="0" y="0"/>
            <a:chExt cx="1724151" cy="697997"/>
          </a:xfrm>
        </p:grpSpPr>
        <p:sp>
          <p:nvSpPr>
            <p:cNvPr name="Freeform 3" id="3"/>
            <p:cNvSpPr/>
            <p:nvPr/>
          </p:nvSpPr>
          <p:spPr>
            <a:xfrm flipH="false" flipV="false" rot="0">
              <a:off x="0" y="0"/>
              <a:ext cx="1724151" cy="697997"/>
            </a:xfrm>
            <a:custGeom>
              <a:avLst/>
              <a:gdLst/>
              <a:ahLst/>
              <a:cxnLst/>
              <a:rect r="r" b="b" t="t" l="l"/>
              <a:pathLst>
                <a:path h="697997" w="1724151">
                  <a:moveTo>
                    <a:pt x="78948" y="0"/>
                  </a:moveTo>
                  <a:lnTo>
                    <a:pt x="1645203" y="0"/>
                  </a:lnTo>
                  <a:cubicBezTo>
                    <a:pt x="1688805" y="0"/>
                    <a:pt x="1724151" y="35346"/>
                    <a:pt x="1724151" y="78948"/>
                  </a:cubicBezTo>
                  <a:lnTo>
                    <a:pt x="1724151" y="619049"/>
                  </a:lnTo>
                  <a:cubicBezTo>
                    <a:pt x="1724151" y="639987"/>
                    <a:pt x="1715833" y="660068"/>
                    <a:pt x="1701027" y="674874"/>
                  </a:cubicBezTo>
                  <a:cubicBezTo>
                    <a:pt x="1686222" y="689679"/>
                    <a:pt x="1666141" y="697997"/>
                    <a:pt x="1645203" y="697997"/>
                  </a:cubicBezTo>
                  <a:lnTo>
                    <a:pt x="78948" y="697997"/>
                  </a:lnTo>
                  <a:cubicBezTo>
                    <a:pt x="35346" y="697997"/>
                    <a:pt x="0" y="662651"/>
                    <a:pt x="0" y="619049"/>
                  </a:cubicBezTo>
                  <a:lnTo>
                    <a:pt x="0" y="78948"/>
                  </a:lnTo>
                  <a:cubicBezTo>
                    <a:pt x="0" y="58010"/>
                    <a:pt x="8318" y="37929"/>
                    <a:pt x="23123" y="23123"/>
                  </a:cubicBezTo>
                  <a:cubicBezTo>
                    <a:pt x="37929" y="8318"/>
                    <a:pt x="58010" y="0"/>
                    <a:pt x="78948" y="0"/>
                  </a:cubicBezTo>
                  <a:close/>
                </a:path>
              </a:pathLst>
            </a:custGeom>
            <a:solidFill>
              <a:srgbClr val="907CE1"/>
            </a:solidFill>
          </p:spPr>
        </p:sp>
        <p:sp>
          <p:nvSpPr>
            <p:cNvPr name="TextBox 4" id="4"/>
            <p:cNvSpPr txBox="true"/>
            <p:nvPr/>
          </p:nvSpPr>
          <p:spPr>
            <a:xfrm>
              <a:off x="0" y="-47625"/>
              <a:ext cx="1724151"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727478" y="3790946"/>
            <a:ext cx="14783292" cy="1809229"/>
            <a:chOff x="0" y="0"/>
            <a:chExt cx="2346493" cy="287172"/>
          </a:xfrm>
        </p:grpSpPr>
        <p:sp>
          <p:nvSpPr>
            <p:cNvPr name="Freeform 6" id="6"/>
            <p:cNvSpPr/>
            <p:nvPr/>
          </p:nvSpPr>
          <p:spPr>
            <a:xfrm flipH="false" flipV="false" rot="0">
              <a:off x="0" y="0"/>
              <a:ext cx="2346493" cy="287172"/>
            </a:xfrm>
            <a:custGeom>
              <a:avLst/>
              <a:gdLst/>
              <a:ahLst/>
              <a:cxnLst/>
              <a:rect r="r" b="b" t="t" l="l"/>
              <a:pathLst>
                <a:path h="287172" w="2346493">
                  <a:moveTo>
                    <a:pt x="28803" y="0"/>
                  </a:moveTo>
                  <a:lnTo>
                    <a:pt x="2317690" y="0"/>
                  </a:lnTo>
                  <a:cubicBezTo>
                    <a:pt x="2333598" y="0"/>
                    <a:pt x="2346493" y="12896"/>
                    <a:pt x="2346493" y="28803"/>
                  </a:cubicBezTo>
                  <a:lnTo>
                    <a:pt x="2346493" y="258369"/>
                  </a:lnTo>
                  <a:cubicBezTo>
                    <a:pt x="2346493" y="274276"/>
                    <a:pt x="2333598" y="287172"/>
                    <a:pt x="2317690" y="287172"/>
                  </a:cubicBezTo>
                  <a:lnTo>
                    <a:pt x="28803" y="287172"/>
                  </a:lnTo>
                  <a:cubicBezTo>
                    <a:pt x="12896" y="287172"/>
                    <a:pt x="0" y="274276"/>
                    <a:pt x="0" y="258369"/>
                  </a:cubicBezTo>
                  <a:lnTo>
                    <a:pt x="0" y="28803"/>
                  </a:lnTo>
                  <a:cubicBezTo>
                    <a:pt x="0" y="12896"/>
                    <a:pt x="12896" y="0"/>
                    <a:pt x="28803" y="0"/>
                  </a:cubicBezTo>
                  <a:close/>
                </a:path>
              </a:pathLst>
            </a:custGeom>
            <a:solidFill>
              <a:srgbClr val="F9FAF4"/>
            </a:solidFill>
          </p:spPr>
        </p:sp>
        <p:sp>
          <p:nvSpPr>
            <p:cNvPr name="TextBox 7" id="7"/>
            <p:cNvSpPr txBox="true"/>
            <p:nvPr/>
          </p:nvSpPr>
          <p:spPr>
            <a:xfrm>
              <a:off x="0" y="-47625"/>
              <a:ext cx="2346493" cy="334797"/>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236742" y="4330333"/>
            <a:ext cx="13678264" cy="666484"/>
          </a:xfrm>
          <a:prstGeom prst="rect">
            <a:avLst/>
          </a:prstGeom>
        </p:spPr>
        <p:txBody>
          <a:bodyPr anchor="t" rtlCol="false" tIns="0" lIns="0" bIns="0" rIns="0">
            <a:spAutoFit/>
          </a:bodyPr>
          <a:lstStyle/>
          <a:p>
            <a:pPr>
              <a:lnSpc>
                <a:spcPts val="5441"/>
              </a:lnSpc>
            </a:pPr>
            <a:r>
              <a:rPr lang="en-US" sz="4185" spc="-125">
                <a:solidFill>
                  <a:srgbClr val="1C1C1D"/>
                </a:solidFill>
                <a:latin typeface="Be Vietnam"/>
              </a:rPr>
              <a:t>Services you’ll love backed by people you trust.</a:t>
            </a:r>
          </a:p>
        </p:txBody>
      </p:sp>
      <p:sp>
        <p:nvSpPr>
          <p:cNvPr name="TextBox 9" id="9"/>
          <p:cNvSpPr txBox="true"/>
          <p:nvPr/>
        </p:nvSpPr>
        <p:spPr>
          <a:xfrm rot="0">
            <a:off x="2236742" y="3066406"/>
            <a:ext cx="4561851" cy="556844"/>
          </a:xfrm>
          <a:prstGeom prst="rect">
            <a:avLst/>
          </a:prstGeom>
        </p:spPr>
        <p:txBody>
          <a:bodyPr anchor="t" rtlCol="false" tIns="0" lIns="0" bIns="0" rIns="0">
            <a:spAutoFit/>
          </a:bodyPr>
          <a:lstStyle/>
          <a:p>
            <a:pPr>
              <a:lnSpc>
                <a:spcPts val="4688"/>
              </a:lnSpc>
            </a:pPr>
            <a:r>
              <a:rPr lang="en-US" sz="3348" spc="-33">
                <a:solidFill>
                  <a:srgbClr val="F9FAF4"/>
                </a:solidFill>
                <a:latin typeface="Be Vietnam Bold"/>
              </a:rPr>
              <a:t>VALUE PROPOSITION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8404916" cy="10287000"/>
            <a:chOff x="0" y="0"/>
            <a:chExt cx="1861375" cy="2278187"/>
          </a:xfrm>
        </p:grpSpPr>
        <p:sp>
          <p:nvSpPr>
            <p:cNvPr name="Freeform 3" id="3"/>
            <p:cNvSpPr/>
            <p:nvPr/>
          </p:nvSpPr>
          <p:spPr>
            <a:xfrm flipH="false" flipV="false" rot="0">
              <a:off x="0" y="0"/>
              <a:ext cx="1861376" cy="2278187"/>
            </a:xfrm>
            <a:custGeom>
              <a:avLst/>
              <a:gdLst/>
              <a:ahLst/>
              <a:cxnLst/>
              <a:rect r="r" b="b" t="t" l="l"/>
              <a:pathLst>
                <a:path h="2278187" w="1861376">
                  <a:moveTo>
                    <a:pt x="50661" y="0"/>
                  </a:moveTo>
                  <a:lnTo>
                    <a:pt x="1810714" y="0"/>
                  </a:lnTo>
                  <a:cubicBezTo>
                    <a:pt x="1838694" y="0"/>
                    <a:pt x="1861376" y="22682"/>
                    <a:pt x="1861376" y="50661"/>
                  </a:cubicBezTo>
                  <a:lnTo>
                    <a:pt x="1861376" y="2227525"/>
                  </a:lnTo>
                  <a:cubicBezTo>
                    <a:pt x="1861376" y="2255505"/>
                    <a:pt x="1838694" y="2278187"/>
                    <a:pt x="1810714" y="2278187"/>
                  </a:cubicBezTo>
                  <a:lnTo>
                    <a:pt x="50661" y="2278187"/>
                  </a:lnTo>
                  <a:cubicBezTo>
                    <a:pt x="22682" y="2278187"/>
                    <a:pt x="0" y="2255505"/>
                    <a:pt x="0" y="2227525"/>
                  </a:cubicBezTo>
                  <a:lnTo>
                    <a:pt x="0" y="50661"/>
                  </a:lnTo>
                  <a:cubicBezTo>
                    <a:pt x="0" y="22682"/>
                    <a:pt x="22682" y="0"/>
                    <a:pt x="50661" y="0"/>
                  </a:cubicBezTo>
                  <a:close/>
                </a:path>
              </a:pathLst>
            </a:custGeom>
            <a:solidFill>
              <a:srgbClr val="1C1C1D"/>
            </a:solidFill>
          </p:spPr>
        </p:sp>
        <p:sp>
          <p:nvSpPr>
            <p:cNvPr name="TextBox 4" id="4"/>
            <p:cNvSpPr txBox="true"/>
            <p:nvPr/>
          </p:nvSpPr>
          <p:spPr>
            <a:xfrm>
              <a:off x="0" y="-47625"/>
              <a:ext cx="1861375"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2459912"/>
            <a:ext cx="6032997"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Problem</a:t>
            </a:r>
          </a:p>
        </p:txBody>
      </p:sp>
      <p:sp>
        <p:nvSpPr>
          <p:cNvPr name="TextBox 6" id="6"/>
          <p:cNvSpPr txBox="true"/>
          <p:nvPr/>
        </p:nvSpPr>
        <p:spPr>
          <a:xfrm rot="0">
            <a:off x="8719802" y="4379673"/>
            <a:ext cx="8399769" cy="4026877"/>
          </a:xfrm>
          <a:prstGeom prst="rect">
            <a:avLst/>
          </a:prstGeom>
        </p:spPr>
        <p:txBody>
          <a:bodyPr anchor="t" rtlCol="false" tIns="0" lIns="0" bIns="0" rIns="0">
            <a:spAutoFit/>
          </a:bodyPr>
          <a:lstStyle/>
          <a:p>
            <a:pPr>
              <a:lnSpc>
                <a:spcPts val="5371"/>
              </a:lnSpc>
            </a:pPr>
            <a:r>
              <a:rPr lang="en-US" sz="3836">
                <a:solidFill>
                  <a:srgbClr val="000000"/>
                </a:solidFill>
                <a:latin typeface="Canva Sans"/>
              </a:rPr>
              <a:t>A </a:t>
            </a:r>
            <a:r>
              <a:rPr lang="en-US" sz="3836">
                <a:solidFill>
                  <a:srgbClr val="000000"/>
                </a:solidFill>
                <a:latin typeface="Canva Sans Bold"/>
              </a:rPr>
              <a:t>service</a:t>
            </a:r>
            <a:r>
              <a:rPr lang="en-US" sz="3836">
                <a:solidFill>
                  <a:srgbClr val="000000"/>
                </a:solidFill>
                <a:latin typeface="Canva Sans"/>
              </a:rPr>
              <a:t> recommendation app where you can </a:t>
            </a:r>
            <a:r>
              <a:rPr lang="en-US" sz="3836">
                <a:solidFill>
                  <a:srgbClr val="000000"/>
                </a:solidFill>
                <a:latin typeface="Canva Sans Bold"/>
              </a:rPr>
              <a:t>see and request</a:t>
            </a:r>
            <a:r>
              <a:rPr lang="en-US" sz="3836">
                <a:solidFill>
                  <a:srgbClr val="000000"/>
                </a:solidFill>
                <a:latin typeface="Canva Sans"/>
              </a:rPr>
              <a:t> recommendations from </a:t>
            </a:r>
            <a:r>
              <a:rPr lang="en-US" sz="3836">
                <a:solidFill>
                  <a:srgbClr val="000000"/>
                </a:solidFill>
                <a:latin typeface="Canva Sans Bold"/>
              </a:rPr>
              <a:t>1st, 2nd, and 3rd degree friends </a:t>
            </a:r>
            <a:r>
              <a:rPr lang="en-US" sz="3836">
                <a:solidFill>
                  <a:srgbClr val="000000"/>
                </a:solidFill>
                <a:latin typeface="Canva Sans"/>
              </a:rPr>
              <a:t>for services like plumbers, mechanics, nannies, etc. </a:t>
            </a:r>
          </a:p>
        </p:txBody>
      </p:sp>
      <p:sp>
        <p:nvSpPr>
          <p:cNvPr name="TextBox 7" id="7"/>
          <p:cNvSpPr txBox="true"/>
          <p:nvPr/>
        </p:nvSpPr>
        <p:spPr>
          <a:xfrm rot="0">
            <a:off x="8719802" y="2459912"/>
            <a:ext cx="10689838" cy="1387467"/>
          </a:xfrm>
          <a:prstGeom prst="rect">
            <a:avLst/>
          </a:prstGeom>
        </p:spPr>
        <p:txBody>
          <a:bodyPr anchor="t" rtlCol="false" tIns="0" lIns="0" bIns="0" rIns="0">
            <a:spAutoFit/>
          </a:bodyPr>
          <a:lstStyle/>
          <a:p>
            <a:pPr>
              <a:lnSpc>
                <a:spcPts val="10599"/>
              </a:lnSpc>
            </a:pPr>
            <a:r>
              <a:rPr lang="en-US" sz="9999" spc="-299">
                <a:solidFill>
                  <a:srgbClr val="907CE1"/>
                </a:solidFill>
                <a:latin typeface="Be Vietnam"/>
              </a:rPr>
              <a:t>Solution</a:t>
            </a:r>
          </a:p>
        </p:txBody>
      </p:sp>
      <p:sp>
        <p:nvSpPr>
          <p:cNvPr name="TextBox 8" id="8"/>
          <p:cNvSpPr txBox="true"/>
          <p:nvPr/>
        </p:nvSpPr>
        <p:spPr>
          <a:xfrm rot="0">
            <a:off x="1028700" y="4379673"/>
            <a:ext cx="6032997" cy="3580765"/>
          </a:xfrm>
          <a:prstGeom prst="rect">
            <a:avLst/>
          </a:prstGeom>
        </p:spPr>
        <p:txBody>
          <a:bodyPr anchor="t" rtlCol="false" tIns="0" lIns="0" bIns="0" rIns="0">
            <a:spAutoFit/>
          </a:bodyPr>
          <a:lstStyle/>
          <a:p>
            <a:pPr>
              <a:lnSpc>
                <a:spcPts val="4759"/>
              </a:lnSpc>
            </a:pPr>
            <a:r>
              <a:rPr lang="en-US" sz="3399">
                <a:solidFill>
                  <a:srgbClr val="F9FAF4"/>
                </a:solidFill>
                <a:latin typeface="Canva Sans"/>
              </a:rPr>
              <a:t>People find it difficult to find services that suit their personal needs, and online reviews from strangers are often unhelpful with the search.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Encoded Values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931692"/>
            <a:ext cx="1828761"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03</a:t>
            </a:r>
          </a:p>
        </p:txBody>
      </p:sp>
      <p:sp>
        <p:nvSpPr>
          <p:cNvPr name="Freeform 5" id="5"/>
          <p:cNvSpPr/>
          <p:nvPr/>
        </p:nvSpPr>
        <p:spPr>
          <a:xfrm flipH="false" flipV="false" rot="0">
            <a:off x="1028689" y="1028700"/>
            <a:ext cx="756010" cy="777388"/>
          </a:xfrm>
          <a:custGeom>
            <a:avLst/>
            <a:gdLst/>
            <a:ahLst/>
            <a:cxnLst/>
            <a:rect r="r" b="b" t="t" l="l"/>
            <a:pathLst>
              <a:path h="777388" w="756010">
                <a:moveTo>
                  <a:pt x="0" y="0"/>
                </a:moveTo>
                <a:lnTo>
                  <a:pt x="756010" y="0"/>
                </a:lnTo>
                <a:lnTo>
                  <a:pt x="756010" y="777388"/>
                </a:lnTo>
                <a:lnTo>
                  <a:pt x="0" y="777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Encoded </a:t>
            </a:r>
            <a:r>
              <a:rPr lang="en-US" sz="7500" spc="-225">
                <a:solidFill>
                  <a:srgbClr val="AA8DD8"/>
                </a:solidFill>
                <a:latin typeface="Be Vietnam"/>
              </a:rPr>
              <a:t>Values</a:t>
            </a:r>
          </a:p>
        </p:txBody>
      </p:sp>
      <p:grpSp>
        <p:nvGrpSpPr>
          <p:cNvPr name="Group 6" id="6"/>
          <p:cNvGrpSpPr/>
          <p:nvPr/>
        </p:nvGrpSpPr>
        <p:grpSpPr>
          <a:xfrm rot="0">
            <a:off x="315202" y="3091308"/>
            <a:ext cx="4245765" cy="6804248"/>
            <a:chOff x="0" y="0"/>
            <a:chExt cx="958394" cy="1535919"/>
          </a:xfrm>
        </p:grpSpPr>
        <p:sp>
          <p:nvSpPr>
            <p:cNvPr name="Freeform 7" id="7"/>
            <p:cNvSpPr/>
            <p:nvPr/>
          </p:nvSpPr>
          <p:spPr>
            <a:xfrm flipH="false" flipV="false" rot="0">
              <a:off x="0" y="0"/>
              <a:ext cx="958394" cy="1535919"/>
            </a:xfrm>
            <a:custGeom>
              <a:avLst/>
              <a:gdLst/>
              <a:ahLst/>
              <a:cxnLst/>
              <a:rect r="r" b="b" t="t" l="l"/>
              <a:pathLst>
                <a:path h="1535919" w="958394">
                  <a:moveTo>
                    <a:pt x="100289" y="0"/>
                  </a:moveTo>
                  <a:lnTo>
                    <a:pt x="858105" y="0"/>
                  </a:lnTo>
                  <a:cubicBezTo>
                    <a:pt x="884703" y="0"/>
                    <a:pt x="910212" y="10566"/>
                    <a:pt x="929020" y="29374"/>
                  </a:cubicBezTo>
                  <a:cubicBezTo>
                    <a:pt x="947828" y="48182"/>
                    <a:pt x="958394" y="73691"/>
                    <a:pt x="958394" y="100289"/>
                  </a:cubicBezTo>
                  <a:lnTo>
                    <a:pt x="958394" y="1435629"/>
                  </a:lnTo>
                  <a:cubicBezTo>
                    <a:pt x="958394" y="1491018"/>
                    <a:pt x="913493" y="1535919"/>
                    <a:pt x="858105" y="1535919"/>
                  </a:cubicBezTo>
                  <a:lnTo>
                    <a:pt x="100289" y="1535919"/>
                  </a:lnTo>
                  <a:cubicBezTo>
                    <a:pt x="73691" y="1535919"/>
                    <a:pt x="48182" y="1525353"/>
                    <a:pt x="29374" y="1506545"/>
                  </a:cubicBezTo>
                  <a:cubicBezTo>
                    <a:pt x="10566" y="1487737"/>
                    <a:pt x="0" y="1462228"/>
                    <a:pt x="0" y="1435629"/>
                  </a:cubicBezTo>
                  <a:lnTo>
                    <a:pt x="0" y="100289"/>
                  </a:lnTo>
                  <a:cubicBezTo>
                    <a:pt x="0" y="73691"/>
                    <a:pt x="10566" y="48182"/>
                    <a:pt x="29374" y="29374"/>
                  </a:cubicBezTo>
                  <a:cubicBezTo>
                    <a:pt x="48182" y="10566"/>
                    <a:pt x="73691" y="0"/>
                    <a:pt x="100289" y="0"/>
                  </a:cubicBezTo>
                  <a:close/>
                </a:path>
              </a:pathLst>
            </a:custGeom>
            <a:solidFill>
              <a:srgbClr val="DBDBDB"/>
            </a:solidFill>
          </p:spPr>
        </p:sp>
        <p:sp>
          <p:nvSpPr>
            <p:cNvPr name="TextBox 8" id="8"/>
            <p:cNvSpPr txBox="true"/>
            <p:nvPr/>
          </p:nvSpPr>
          <p:spPr>
            <a:xfrm>
              <a:off x="0" y="-47625"/>
              <a:ext cx="958394" cy="1583544"/>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780244" y="3501819"/>
            <a:ext cx="1123191" cy="1123191"/>
          </a:xfrm>
          <a:custGeom>
            <a:avLst/>
            <a:gdLst/>
            <a:ahLst/>
            <a:cxnLst/>
            <a:rect r="r" b="b" t="t" l="l"/>
            <a:pathLst>
              <a:path h="1123191" w="1123191">
                <a:moveTo>
                  <a:pt x="0" y="0"/>
                </a:moveTo>
                <a:lnTo>
                  <a:pt x="1123191" y="0"/>
                </a:lnTo>
                <a:lnTo>
                  <a:pt x="1123191" y="1123191"/>
                </a:lnTo>
                <a:lnTo>
                  <a:pt x="0" y="1123191"/>
                </a:lnTo>
                <a:lnTo>
                  <a:pt x="0" y="0"/>
                </a:lnTo>
                <a:close/>
              </a:path>
            </a:pathLst>
          </a:custGeom>
          <a:blipFill>
            <a:blip r:embed="rId2"/>
            <a:stretch>
              <a:fillRect l="0" t="0" r="0" b="0"/>
            </a:stretch>
          </a:blipFill>
        </p:spPr>
      </p:sp>
      <p:sp>
        <p:nvSpPr>
          <p:cNvPr name="TextBox 10" id="10"/>
          <p:cNvSpPr txBox="true"/>
          <p:nvPr/>
        </p:nvSpPr>
        <p:spPr>
          <a:xfrm rot="0">
            <a:off x="1270892" y="4713041"/>
            <a:ext cx="2141894"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Community</a:t>
            </a:r>
          </a:p>
        </p:txBody>
      </p:sp>
      <p:sp>
        <p:nvSpPr>
          <p:cNvPr name="TextBox 11" id="11"/>
          <p:cNvSpPr txBox="true"/>
          <p:nvPr/>
        </p:nvSpPr>
        <p:spPr>
          <a:xfrm rot="0">
            <a:off x="680745" y="5424419"/>
            <a:ext cx="3499222" cy="3589655"/>
          </a:xfrm>
          <a:prstGeom prst="rect">
            <a:avLst/>
          </a:prstGeom>
        </p:spPr>
        <p:txBody>
          <a:bodyPr anchor="t" rtlCol="false" tIns="0" lIns="0" bIns="0" rIns="0">
            <a:spAutoFit/>
          </a:bodyPr>
          <a:lstStyle/>
          <a:p>
            <a:pPr>
              <a:lnSpc>
                <a:spcPts val="3220"/>
              </a:lnSpc>
            </a:pPr>
            <a:r>
              <a:rPr lang="en-US" sz="2300">
                <a:solidFill>
                  <a:srgbClr val="1C1C1D"/>
                </a:solidFill>
                <a:latin typeface="Canva Sans"/>
              </a:rPr>
              <a:t>Our app strives to build a stronger community by </a:t>
            </a:r>
            <a:r>
              <a:rPr lang="en-US" sz="2300">
                <a:solidFill>
                  <a:srgbClr val="1C1C1D"/>
                </a:solidFill>
                <a:latin typeface="Canva Sans Bold"/>
              </a:rPr>
              <a:t>bringing together adjacent networks</a:t>
            </a:r>
            <a:r>
              <a:rPr lang="en-US" sz="2300">
                <a:solidFill>
                  <a:srgbClr val="1C1C1D"/>
                </a:solidFill>
                <a:latin typeface="Canva Sans"/>
              </a:rPr>
              <a:t> (friends of friends) while also </a:t>
            </a:r>
            <a:r>
              <a:rPr lang="en-US" sz="2300">
                <a:solidFill>
                  <a:srgbClr val="1C1C1D"/>
                </a:solidFill>
                <a:latin typeface="Canva Sans Bold"/>
              </a:rPr>
              <a:t>promoting smaller businesses</a:t>
            </a:r>
            <a:r>
              <a:rPr lang="en-US" sz="2300">
                <a:solidFill>
                  <a:srgbClr val="1C1C1D"/>
                </a:solidFill>
                <a:latin typeface="Canva Sans"/>
              </a:rPr>
              <a:t> who may not gain recognition on larger databases.</a:t>
            </a:r>
          </a:p>
        </p:txBody>
      </p:sp>
      <p:grpSp>
        <p:nvGrpSpPr>
          <p:cNvPr name="Group 12" id="12"/>
          <p:cNvGrpSpPr/>
          <p:nvPr/>
        </p:nvGrpSpPr>
        <p:grpSpPr>
          <a:xfrm rot="0">
            <a:off x="4799092" y="3091308"/>
            <a:ext cx="4232485" cy="6804248"/>
            <a:chOff x="0" y="0"/>
            <a:chExt cx="955396" cy="1535919"/>
          </a:xfrm>
        </p:grpSpPr>
        <p:sp>
          <p:nvSpPr>
            <p:cNvPr name="Freeform 13" id="13"/>
            <p:cNvSpPr/>
            <p:nvPr/>
          </p:nvSpPr>
          <p:spPr>
            <a:xfrm flipH="false" flipV="false" rot="0">
              <a:off x="0" y="0"/>
              <a:ext cx="955396" cy="1535919"/>
            </a:xfrm>
            <a:custGeom>
              <a:avLst/>
              <a:gdLst/>
              <a:ahLst/>
              <a:cxnLst/>
              <a:rect r="r" b="b" t="t" l="l"/>
              <a:pathLst>
                <a:path h="1535919" w="955396">
                  <a:moveTo>
                    <a:pt x="100604" y="0"/>
                  </a:moveTo>
                  <a:lnTo>
                    <a:pt x="854792" y="0"/>
                  </a:lnTo>
                  <a:cubicBezTo>
                    <a:pt x="910354" y="0"/>
                    <a:pt x="955396" y="45042"/>
                    <a:pt x="955396" y="100604"/>
                  </a:cubicBezTo>
                  <a:lnTo>
                    <a:pt x="955396" y="1435315"/>
                  </a:lnTo>
                  <a:cubicBezTo>
                    <a:pt x="955396" y="1461997"/>
                    <a:pt x="944797" y="1487586"/>
                    <a:pt x="925930" y="1506453"/>
                  </a:cubicBezTo>
                  <a:cubicBezTo>
                    <a:pt x="907063" y="1525319"/>
                    <a:pt x="881474" y="1535919"/>
                    <a:pt x="854792" y="1535919"/>
                  </a:cubicBezTo>
                  <a:lnTo>
                    <a:pt x="100604" y="1535919"/>
                  </a:lnTo>
                  <a:cubicBezTo>
                    <a:pt x="73922" y="1535919"/>
                    <a:pt x="48333" y="1525319"/>
                    <a:pt x="29466" y="1506453"/>
                  </a:cubicBezTo>
                  <a:cubicBezTo>
                    <a:pt x="10599" y="1487586"/>
                    <a:pt x="0" y="1461997"/>
                    <a:pt x="0" y="1435315"/>
                  </a:cubicBezTo>
                  <a:lnTo>
                    <a:pt x="0" y="100604"/>
                  </a:lnTo>
                  <a:cubicBezTo>
                    <a:pt x="0" y="73922"/>
                    <a:pt x="10599" y="48333"/>
                    <a:pt x="29466" y="29466"/>
                  </a:cubicBezTo>
                  <a:cubicBezTo>
                    <a:pt x="48333" y="10599"/>
                    <a:pt x="73922" y="0"/>
                    <a:pt x="100604" y="0"/>
                  </a:cubicBezTo>
                  <a:close/>
                </a:path>
              </a:pathLst>
            </a:custGeom>
            <a:solidFill>
              <a:srgbClr val="DBDBDB"/>
            </a:solidFill>
          </p:spPr>
        </p:sp>
        <p:sp>
          <p:nvSpPr>
            <p:cNvPr name="TextBox 14" id="14"/>
            <p:cNvSpPr txBox="true"/>
            <p:nvPr/>
          </p:nvSpPr>
          <p:spPr>
            <a:xfrm>
              <a:off x="0" y="-47625"/>
              <a:ext cx="955396" cy="1583544"/>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6306180" y="3406701"/>
            <a:ext cx="1218309" cy="1218309"/>
          </a:xfrm>
          <a:custGeom>
            <a:avLst/>
            <a:gdLst/>
            <a:ahLst/>
            <a:cxnLst/>
            <a:rect r="r" b="b" t="t" l="l"/>
            <a:pathLst>
              <a:path h="1218309" w="1218309">
                <a:moveTo>
                  <a:pt x="0" y="0"/>
                </a:moveTo>
                <a:lnTo>
                  <a:pt x="1218310" y="0"/>
                </a:lnTo>
                <a:lnTo>
                  <a:pt x="1218310" y="1218309"/>
                </a:lnTo>
                <a:lnTo>
                  <a:pt x="0" y="1218309"/>
                </a:lnTo>
                <a:lnTo>
                  <a:pt x="0" y="0"/>
                </a:lnTo>
                <a:close/>
              </a:path>
            </a:pathLst>
          </a:custGeom>
          <a:blipFill>
            <a:blip r:embed="rId3"/>
            <a:stretch>
              <a:fillRect l="0" t="0" r="0" b="0"/>
            </a:stretch>
          </a:blipFill>
        </p:spPr>
      </p:sp>
      <p:sp>
        <p:nvSpPr>
          <p:cNvPr name="TextBox 16" id="16"/>
          <p:cNvSpPr txBox="true"/>
          <p:nvPr/>
        </p:nvSpPr>
        <p:spPr>
          <a:xfrm rot="0">
            <a:off x="5495886" y="4713041"/>
            <a:ext cx="2838897"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Personalization</a:t>
            </a:r>
          </a:p>
        </p:txBody>
      </p:sp>
      <p:sp>
        <p:nvSpPr>
          <p:cNvPr name="TextBox 17" id="17"/>
          <p:cNvSpPr txBox="true"/>
          <p:nvPr/>
        </p:nvSpPr>
        <p:spPr>
          <a:xfrm rot="0">
            <a:off x="5239509" y="5447341"/>
            <a:ext cx="3587816" cy="3989705"/>
          </a:xfrm>
          <a:prstGeom prst="rect">
            <a:avLst/>
          </a:prstGeom>
        </p:spPr>
        <p:txBody>
          <a:bodyPr anchor="t" rtlCol="false" tIns="0" lIns="0" bIns="0" rIns="0">
            <a:spAutoFit/>
          </a:bodyPr>
          <a:lstStyle/>
          <a:p>
            <a:pPr>
              <a:lnSpc>
                <a:spcPts val="3220"/>
              </a:lnSpc>
            </a:pPr>
            <a:r>
              <a:rPr lang="en-US" sz="2300">
                <a:solidFill>
                  <a:srgbClr val="000000"/>
                </a:solidFill>
                <a:latin typeface="Canva Sans"/>
              </a:rPr>
              <a:t>Unlike Google or Yelp, Grapevine provides personalized recommendations based on what friends or friends of friends are thinking. </a:t>
            </a:r>
            <a:r>
              <a:rPr lang="en-US" sz="2300">
                <a:solidFill>
                  <a:srgbClr val="000000"/>
                </a:solidFill>
                <a:latin typeface="Canva Sans Bold"/>
              </a:rPr>
              <a:t>People related to you</a:t>
            </a:r>
            <a:r>
              <a:rPr lang="en-US" sz="2300">
                <a:solidFill>
                  <a:srgbClr val="000000"/>
                </a:solidFill>
                <a:latin typeface="Canva Sans"/>
              </a:rPr>
              <a:t> typically have more similar values to you than strangers. </a:t>
            </a:r>
          </a:p>
        </p:txBody>
      </p:sp>
      <p:grpSp>
        <p:nvGrpSpPr>
          <p:cNvPr name="Group 18" id="18"/>
          <p:cNvGrpSpPr/>
          <p:nvPr/>
        </p:nvGrpSpPr>
        <p:grpSpPr>
          <a:xfrm rot="0">
            <a:off x="9269703" y="3111333"/>
            <a:ext cx="4232485" cy="6804248"/>
            <a:chOff x="0" y="0"/>
            <a:chExt cx="955396" cy="1535919"/>
          </a:xfrm>
        </p:grpSpPr>
        <p:sp>
          <p:nvSpPr>
            <p:cNvPr name="Freeform 19" id="19"/>
            <p:cNvSpPr/>
            <p:nvPr/>
          </p:nvSpPr>
          <p:spPr>
            <a:xfrm flipH="false" flipV="false" rot="0">
              <a:off x="0" y="0"/>
              <a:ext cx="955396" cy="1535919"/>
            </a:xfrm>
            <a:custGeom>
              <a:avLst/>
              <a:gdLst/>
              <a:ahLst/>
              <a:cxnLst/>
              <a:rect r="r" b="b" t="t" l="l"/>
              <a:pathLst>
                <a:path h="1535919" w="955396">
                  <a:moveTo>
                    <a:pt x="100604" y="0"/>
                  </a:moveTo>
                  <a:lnTo>
                    <a:pt x="854792" y="0"/>
                  </a:lnTo>
                  <a:cubicBezTo>
                    <a:pt x="910354" y="0"/>
                    <a:pt x="955396" y="45042"/>
                    <a:pt x="955396" y="100604"/>
                  </a:cubicBezTo>
                  <a:lnTo>
                    <a:pt x="955396" y="1435315"/>
                  </a:lnTo>
                  <a:cubicBezTo>
                    <a:pt x="955396" y="1461997"/>
                    <a:pt x="944797" y="1487586"/>
                    <a:pt x="925930" y="1506453"/>
                  </a:cubicBezTo>
                  <a:cubicBezTo>
                    <a:pt x="907063" y="1525319"/>
                    <a:pt x="881474" y="1535919"/>
                    <a:pt x="854792" y="1535919"/>
                  </a:cubicBezTo>
                  <a:lnTo>
                    <a:pt x="100604" y="1535919"/>
                  </a:lnTo>
                  <a:cubicBezTo>
                    <a:pt x="73922" y="1535919"/>
                    <a:pt x="48333" y="1525319"/>
                    <a:pt x="29466" y="1506453"/>
                  </a:cubicBezTo>
                  <a:cubicBezTo>
                    <a:pt x="10599" y="1487586"/>
                    <a:pt x="0" y="1461997"/>
                    <a:pt x="0" y="1435315"/>
                  </a:cubicBezTo>
                  <a:lnTo>
                    <a:pt x="0" y="100604"/>
                  </a:lnTo>
                  <a:cubicBezTo>
                    <a:pt x="0" y="73922"/>
                    <a:pt x="10599" y="48333"/>
                    <a:pt x="29466" y="29466"/>
                  </a:cubicBezTo>
                  <a:cubicBezTo>
                    <a:pt x="48333" y="10599"/>
                    <a:pt x="73922" y="0"/>
                    <a:pt x="100604" y="0"/>
                  </a:cubicBezTo>
                  <a:close/>
                </a:path>
              </a:pathLst>
            </a:custGeom>
            <a:solidFill>
              <a:srgbClr val="DBDBDB"/>
            </a:solidFill>
          </p:spPr>
        </p:sp>
        <p:sp>
          <p:nvSpPr>
            <p:cNvPr name="TextBox 20" id="20"/>
            <p:cNvSpPr txBox="true"/>
            <p:nvPr/>
          </p:nvSpPr>
          <p:spPr>
            <a:xfrm>
              <a:off x="0" y="-47625"/>
              <a:ext cx="955396" cy="1583544"/>
            </a:xfrm>
            <a:prstGeom prst="rect">
              <a:avLst/>
            </a:prstGeom>
          </p:spPr>
          <p:txBody>
            <a:bodyPr anchor="ctr" rtlCol="false" tIns="50800" lIns="50800" bIns="50800" rIns="50800"/>
            <a:lstStyle/>
            <a:p>
              <a:pPr algn="ctr">
                <a:lnSpc>
                  <a:spcPts val="2800"/>
                </a:lnSpc>
              </a:pPr>
            </a:p>
          </p:txBody>
        </p:sp>
      </p:grpSp>
      <p:sp>
        <p:nvSpPr>
          <p:cNvPr name="Freeform 21" id="21"/>
          <p:cNvSpPr/>
          <p:nvPr/>
        </p:nvSpPr>
        <p:spPr>
          <a:xfrm flipH="false" flipV="false" rot="0">
            <a:off x="10776790" y="3426725"/>
            <a:ext cx="1218309" cy="1218309"/>
          </a:xfrm>
          <a:custGeom>
            <a:avLst/>
            <a:gdLst/>
            <a:ahLst/>
            <a:cxnLst/>
            <a:rect r="r" b="b" t="t" l="l"/>
            <a:pathLst>
              <a:path h="1218309" w="1218309">
                <a:moveTo>
                  <a:pt x="0" y="0"/>
                </a:moveTo>
                <a:lnTo>
                  <a:pt x="1218310" y="0"/>
                </a:lnTo>
                <a:lnTo>
                  <a:pt x="1218310" y="1218310"/>
                </a:lnTo>
                <a:lnTo>
                  <a:pt x="0" y="1218310"/>
                </a:lnTo>
                <a:lnTo>
                  <a:pt x="0" y="0"/>
                </a:lnTo>
                <a:close/>
              </a:path>
            </a:pathLst>
          </a:custGeom>
          <a:blipFill>
            <a:blip r:embed="rId4"/>
            <a:stretch>
              <a:fillRect l="0" t="0" r="0" b="0"/>
            </a:stretch>
          </a:blipFill>
        </p:spPr>
      </p:sp>
      <p:sp>
        <p:nvSpPr>
          <p:cNvPr name="TextBox 22" id="22"/>
          <p:cNvSpPr txBox="true"/>
          <p:nvPr/>
        </p:nvSpPr>
        <p:spPr>
          <a:xfrm rot="0">
            <a:off x="10134779" y="4733065"/>
            <a:ext cx="2502332"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Transparency</a:t>
            </a:r>
          </a:p>
        </p:txBody>
      </p:sp>
      <p:sp>
        <p:nvSpPr>
          <p:cNvPr name="TextBox 23" id="23"/>
          <p:cNvSpPr txBox="true"/>
          <p:nvPr/>
        </p:nvSpPr>
        <p:spPr>
          <a:xfrm rot="0">
            <a:off x="9652407" y="5447341"/>
            <a:ext cx="3467076" cy="3189605"/>
          </a:xfrm>
          <a:prstGeom prst="rect">
            <a:avLst/>
          </a:prstGeom>
        </p:spPr>
        <p:txBody>
          <a:bodyPr anchor="t" rtlCol="false" tIns="0" lIns="0" bIns="0" rIns="0">
            <a:spAutoFit/>
          </a:bodyPr>
          <a:lstStyle/>
          <a:p>
            <a:pPr>
              <a:lnSpc>
                <a:spcPts val="3220"/>
              </a:lnSpc>
            </a:pPr>
            <a:r>
              <a:rPr lang="en-US" sz="2300">
                <a:solidFill>
                  <a:srgbClr val="000000"/>
                </a:solidFill>
                <a:latin typeface="Canva Sans"/>
              </a:rPr>
              <a:t>In terms of services, people are generally more trustful of friend recommendations over public reviews because they </a:t>
            </a:r>
            <a:r>
              <a:rPr lang="en-US" sz="2300">
                <a:solidFill>
                  <a:srgbClr val="000000"/>
                </a:solidFill>
                <a:latin typeface="Canva Sans Bold"/>
              </a:rPr>
              <a:t>know where the information is coming from. </a:t>
            </a:r>
          </a:p>
        </p:txBody>
      </p:sp>
      <p:grpSp>
        <p:nvGrpSpPr>
          <p:cNvPr name="Group 24" id="24"/>
          <p:cNvGrpSpPr/>
          <p:nvPr/>
        </p:nvGrpSpPr>
        <p:grpSpPr>
          <a:xfrm rot="0">
            <a:off x="13740313" y="3091308"/>
            <a:ext cx="4232485" cy="6804248"/>
            <a:chOff x="0" y="0"/>
            <a:chExt cx="955396" cy="1535919"/>
          </a:xfrm>
        </p:grpSpPr>
        <p:sp>
          <p:nvSpPr>
            <p:cNvPr name="Freeform 25" id="25"/>
            <p:cNvSpPr/>
            <p:nvPr/>
          </p:nvSpPr>
          <p:spPr>
            <a:xfrm flipH="false" flipV="false" rot="0">
              <a:off x="0" y="0"/>
              <a:ext cx="955396" cy="1535919"/>
            </a:xfrm>
            <a:custGeom>
              <a:avLst/>
              <a:gdLst/>
              <a:ahLst/>
              <a:cxnLst/>
              <a:rect r="r" b="b" t="t" l="l"/>
              <a:pathLst>
                <a:path h="1535919" w="955396">
                  <a:moveTo>
                    <a:pt x="100604" y="0"/>
                  </a:moveTo>
                  <a:lnTo>
                    <a:pt x="854792" y="0"/>
                  </a:lnTo>
                  <a:cubicBezTo>
                    <a:pt x="910354" y="0"/>
                    <a:pt x="955396" y="45042"/>
                    <a:pt x="955396" y="100604"/>
                  </a:cubicBezTo>
                  <a:lnTo>
                    <a:pt x="955396" y="1435315"/>
                  </a:lnTo>
                  <a:cubicBezTo>
                    <a:pt x="955396" y="1461997"/>
                    <a:pt x="944797" y="1487586"/>
                    <a:pt x="925930" y="1506453"/>
                  </a:cubicBezTo>
                  <a:cubicBezTo>
                    <a:pt x="907063" y="1525319"/>
                    <a:pt x="881474" y="1535919"/>
                    <a:pt x="854792" y="1535919"/>
                  </a:cubicBezTo>
                  <a:lnTo>
                    <a:pt x="100604" y="1535919"/>
                  </a:lnTo>
                  <a:cubicBezTo>
                    <a:pt x="73922" y="1535919"/>
                    <a:pt x="48333" y="1525319"/>
                    <a:pt x="29466" y="1506453"/>
                  </a:cubicBezTo>
                  <a:cubicBezTo>
                    <a:pt x="10599" y="1487586"/>
                    <a:pt x="0" y="1461997"/>
                    <a:pt x="0" y="1435315"/>
                  </a:cubicBezTo>
                  <a:lnTo>
                    <a:pt x="0" y="100604"/>
                  </a:lnTo>
                  <a:cubicBezTo>
                    <a:pt x="0" y="73922"/>
                    <a:pt x="10599" y="48333"/>
                    <a:pt x="29466" y="29466"/>
                  </a:cubicBezTo>
                  <a:cubicBezTo>
                    <a:pt x="48333" y="10599"/>
                    <a:pt x="73922" y="0"/>
                    <a:pt x="100604" y="0"/>
                  </a:cubicBezTo>
                  <a:close/>
                </a:path>
              </a:pathLst>
            </a:custGeom>
            <a:solidFill>
              <a:srgbClr val="DBDBDB"/>
            </a:solidFill>
          </p:spPr>
        </p:sp>
        <p:sp>
          <p:nvSpPr>
            <p:cNvPr name="TextBox 26" id="26"/>
            <p:cNvSpPr txBox="true"/>
            <p:nvPr/>
          </p:nvSpPr>
          <p:spPr>
            <a:xfrm>
              <a:off x="0" y="-47625"/>
              <a:ext cx="955396" cy="1583544"/>
            </a:xfrm>
            <a:prstGeom prst="rect">
              <a:avLst/>
            </a:prstGeom>
          </p:spPr>
          <p:txBody>
            <a:bodyPr anchor="ctr" rtlCol="false" tIns="50800" lIns="50800" bIns="50800" rIns="50800"/>
            <a:lstStyle/>
            <a:p>
              <a:pPr algn="ctr">
                <a:lnSpc>
                  <a:spcPts val="2800"/>
                </a:lnSpc>
              </a:pPr>
            </a:p>
          </p:txBody>
        </p:sp>
      </p:grpSp>
      <p:sp>
        <p:nvSpPr>
          <p:cNvPr name="Freeform 27" id="27"/>
          <p:cNvSpPr/>
          <p:nvPr/>
        </p:nvSpPr>
        <p:spPr>
          <a:xfrm flipH="false" flipV="false" rot="0">
            <a:off x="15198127" y="3391682"/>
            <a:ext cx="1233328" cy="1233328"/>
          </a:xfrm>
          <a:custGeom>
            <a:avLst/>
            <a:gdLst/>
            <a:ahLst/>
            <a:cxnLst/>
            <a:rect r="r" b="b" t="t" l="l"/>
            <a:pathLst>
              <a:path h="1233328" w="1233328">
                <a:moveTo>
                  <a:pt x="0" y="0"/>
                </a:moveTo>
                <a:lnTo>
                  <a:pt x="1233328" y="0"/>
                </a:lnTo>
                <a:lnTo>
                  <a:pt x="1233328" y="1233328"/>
                </a:lnTo>
                <a:lnTo>
                  <a:pt x="0" y="1233328"/>
                </a:lnTo>
                <a:lnTo>
                  <a:pt x="0" y="0"/>
                </a:lnTo>
                <a:close/>
              </a:path>
            </a:pathLst>
          </a:custGeom>
          <a:blipFill>
            <a:blip r:embed="rId5"/>
            <a:stretch>
              <a:fillRect l="0" t="0" r="0" b="0"/>
            </a:stretch>
          </a:blipFill>
        </p:spPr>
      </p:sp>
      <p:sp>
        <p:nvSpPr>
          <p:cNvPr name="TextBox 28" id="28"/>
          <p:cNvSpPr txBox="true"/>
          <p:nvPr/>
        </p:nvSpPr>
        <p:spPr>
          <a:xfrm rot="0">
            <a:off x="14945239" y="4713041"/>
            <a:ext cx="1822632" cy="505708"/>
          </a:xfrm>
          <a:prstGeom prst="rect">
            <a:avLst/>
          </a:prstGeom>
        </p:spPr>
        <p:txBody>
          <a:bodyPr anchor="t" rtlCol="false" tIns="0" lIns="0" bIns="0" rIns="0">
            <a:spAutoFit/>
          </a:bodyPr>
          <a:lstStyle/>
          <a:p>
            <a:pPr algn="ctr">
              <a:lnSpc>
                <a:spcPts val="4120"/>
              </a:lnSpc>
            </a:pPr>
            <a:r>
              <a:rPr lang="en-US" sz="2943">
                <a:solidFill>
                  <a:srgbClr val="744EAA"/>
                </a:solidFill>
                <a:latin typeface="Canva Sans Bold"/>
              </a:rPr>
              <a:t>Efficiency</a:t>
            </a:r>
          </a:p>
        </p:txBody>
      </p:sp>
      <p:sp>
        <p:nvSpPr>
          <p:cNvPr name="TextBox 29" id="29"/>
          <p:cNvSpPr txBox="true"/>
          <p:nvPr/>
        </p:nvSpPr>
        <p:spPr>
          <a:xfrm rot="0">
            <a:off x="14074721" y="5647366"/>
            <a:ext cx="3563668" cy="3589655"/>
          </a:xfrm>
          <a:prstGeom prst="rect">
            <a:avLst/>
          </a:prstGeom>
        </p:spPr>
        <p:txBody>
          <a:bodyPr anchor="t" rtlCol="false" tIns="0" lIns="0" bIns="0" rIns="0">
            <a:spAutoFit/>
          </a:bodyPr>
          <a:lstStyle/>
          <a:p>
            <a:pPr>
              <a:lnSpc>
                <a:spcPts val="3220"/>
              </a:lnSpc>
            </a:pPr>
            <a:r>
              <a:rPr lang="en-US" sz="2300">
                <a:solidFill>
                  <a:srgbClr val="000000"/>
                </a:solidFill>
                <a:latin typeface="Canva Sans"/>
              </a:rPr>
              <a:t>Grapevine seeks to make the process of asking friends for recommendations more efficient by </a:t>
            </a:r>
            <a:r>
              <a:rPr lang="en-US" sz="2300">
                <a:solidFill>
                  <a:srgbClr val="000000"/>
                </a:solidFill>
                <a:latin typeface="Canva Sans Bold"/>
              </a:rPr>
              <a:t>centralizing the information, streamlining the process, and connecting adjacent networks.</a:t>
            </a:r>
            <a:r>
              <a:rPr lang="en-US" sz="2300">
                <a:solidFill>
                  <a:srgbClr val="000000"/>
                </a:solidFill>
                <a:latin typeface="Canva Sans"/>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DAFy2uitSAw</dc:identifier>
  <dcterms:modified xsi:type="dcterms:W3CDTF">2011-08-01T06:04:30Z</dcterms:modified>
  <cp:revision>1</cp:revision>
  <dc:title>A6</dc:title>
</cp:coreProperties>
</file>